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058400" cy="7559675"/>
  <p:notesSz cx="9144000" cy="6858000"/>
  <p:defaultTextStyle>
    <a:defPPr>
      <a:defRPr lang="en-US"/>
    </a:defPPr>
    <a:lvl1pPr marL="0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331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6663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9994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3326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6657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19989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3320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26652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882" y="126"/>
      </p:cViewPr>
      <p:guideLst>
        <p:guide orient="horz" pos="2381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3E5F4-5FE3-404E-8310-D80BC638B1D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A4796-F0E1-4B99-AFC9-40B893FE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12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645CA-2E75-4FDA-A28F-1C841F683662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4350"/>
            <a:ext cx="34226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1B21E-9B77-4E5B-AA85-74A946832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11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3331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6663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09994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13326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16657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19989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23320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26652" algn="l" defTabSz="10066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918875"/>
            <a:ext cx="3929063" cy="46408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618" y="-1019"/>
            <a:ext cx="10061018" cy="756069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98824" y="1907449"/>
            <a:ext cx="6213485" cy="1327524"/>
          </a:xfrm>
        </p:spPr>
        <p:txBody>
          <a:bodyPr bIns="10067" anchor="b"/>
          <a:lstStyle>
            <a:lvl1pPr>
              <a:defRPr sz="3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333505" y="2723738"/>
            <a:ext cx="7162244" cy="362947"/>
          </a:xfrm>
        </p:spPr>
        <p:txBody>
          <a:bodyPr tIns="10067">
            <a:normAutofit/>
          </a:bodyPr>
          <a:lstStyle>
            <a:lvl1pPr marL="0" indent="0" algn="l">
              <a:buNone/>
              <a:defRPr kumimoji="0" lang="en-US" sz="1500" b="0" i="0" u="none" strike="noStrike" kern="1200" cap="all" spc="44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503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6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9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3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6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9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006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5223-4F8E-4400-80A1-8B3528E27796}" type="datetime1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0AF0-E98F-430F-B49D-9054D3C44F68}" type="datetime1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618" y="-1019"/>
            <a:ext cx="10061018" cy="756069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918875"/>
            <a:ext cx="3929063" cy="46408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901339" y="1903408"/>
            <a:ext cx="6216091" cy="1331055"/>
          </a:xfrm>
        </p:spPr>
        <p:txBody>
          <a:bodyPr bIns="10067" anchor="b"/>
          <a:lstStyle>
            <a:lvl1pPr algn="l">
              <a:defRPr kumimoji="0" lang="en-US" sz="35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066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337767" y="2720848"/>
            <a:ext cx="7161581" cy="36286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500" b="0" i="0" u="none" strike="noStrike" kern="1200" cap="all" spc="44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503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66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9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33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66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199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3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266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006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5F3F-DBA4-4039-A4F0-17E35573F644}" type="datetime1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256" y="1209548"/>
            <a:ext cx="3520440" cy="4092304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0018" y="1209548"/>
            <a:ext cx="3520440" cy="4092304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AA61-7B7F-4E0A-86FD-054B05B3943E}" type="datetime1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209548"/>
            <a:ext cx="3520440" cy="604774"/>
          </a:xfrm>
        </p:spPr>
        <p:txBody>
          <a:bodyPr anchor="b">
            <a:normAutofit/>
          </a:bodyPr>
          <a:lstStyle>
            <a:lvl1pPr marL="0" indent="0">
              <a:buNone/>
              <a:defRPr lang="en-US" sz="1500" b="0" kern="1200" cap="all" spc="44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503331" indent="0">
              <a:buNone/>
              <a:defRPr sz="2200" b="1"/>
            </a:lvl2pPr>
            <a:lvl3pPr marL="1006663" indent="0">
              <a:buNone/>
              <a:defRPr sz="2000" b="1"/>
            </a:lvl3pPr>
            <a:lvl4pPr marL="1509994" indent="0">
              <a:buNone/>
              <a:defRPr sz="1800" b="1"/>
            </a:lvl4pPr>
            <a:lvl5pPr marL="2013326" indent="0">
              <a:buNone/>
              <a:defRPr sz="1800" b="1"/>
            </a:lvl5pPr>
            <a:lvl6pPr marL="2516657" indent="0">
              <a:buNone/>
              <a:defRPr sz="1800" b="1"/>
            </a:lvl6pPr>
            <a:lvl7pPr marL="3019989" indent="0">
              <a:buNone/>
              <a:defRPr sz="1800" b="1"/>
            </a:lvl7pPr>
            <a:lvl8pPr marL="3523320" indent="0">
              <a:buNone/>
              <a:defRPr sz="1800" b="1"/>
            </a:lvl8pPr>
            <a:lvl9pPr marL="4026652" indent="0">
              <a:buNone/>
              <a:defRPr sz="1800" b="1"/>
            </a:lvl9pPr>
          </a:lstStyle>
          <a:p>
            <a:pPr marL="0" lvl="0" indent="0" algn="l" defTabSz="10066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1065" y="1875972"/>
            <a:ext cx="3520440" cy="342705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70018" y="1209548"/>
            <a:ext cx="3520440" cy="604774"/>
          </a:xfrm>
        </p:spPr>
        <p:txBody>
          <a:bodyPr anchor="b">
            <a:normAutofit/>
          </a:bodyPr>
          <a:lstStyle>
            <a:lvl1pPr marL="0" indent="0">
              <a:buNone/>
              <a:defRPr lang="en-US" sz="1500" b="0" kern="1200" cap="all" spc="44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503331" indent="0">
              <a:buNone/>
              <a:defRPr sz="2200" b="1"/>
            </a:lvl2pPr>
            <a:lvl3pPr marL="1006663" indent="0">
              <a:buNone/>
              <a:defRPr sz="2000" b="1"/>
            </a:lvl3pPr>
            <a:lvl4pPr marL="1509994" indent="0">
              <a:buNone/>
              <a:defRPr sz="1800" b="1"/>
            </a:lvl4pPr>
            <a:lvl5pPr marL="2013326" indent="0">
              <a:buNone/>
              <a:defRPr sz="1800" b="1"/>
            </a:lvl5pPr>
            <a:lvl6pPr marL="2516657" indent="0">
              <a:buNone/>
              <a:defRPr sz="1800" b="1"/>
            </a:lvl6pPr>
            <a:lvl7pPr marL="3019989" indent="0">
              <a:buNone/>
              <a:defRPr sz="1800" b="1"/>
            </a:lvl7pPr>
            <a:lvl8pPr marL="3523320" indent="0">
              <a:buNone/>
              <a:defRPr sz="1800" b="1"/>
            </a:lvl8pPr>
            <a:lvl9pPr marL="4026652" indent="0">
              <a:buNone/>
              <a:defRPr sz="1800" b="1"/>
            </a:lvl9pPr>
          </a:lstStyle>
          <a:p>
            <a:pPr marL="0" lvl="0" indent="0" algn="l" defTabSz="10066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70018" y="1875972"/>
            <a:ext cx="3520440" cy="342705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2B1B5-003F-4B5E-A520-76001B6ACA47}" type="datetime1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F609C-BA4C-4E89-8B1F-64DC9F98DD50}" type="datetime1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F8E4-706A-460C-9CA6-DDDE030858BF}" type="datetime1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918875"/>
            <a:ext cx="3929063" cy="46408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68790" y="-468788"/>
            <a:ext cx="7559675" cy="8497256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marL="0" algn="ctr" defTabSz="1006663" rtl="0" eaLnBrk="1" latinLnBrk="0" hangingPunct="1"/>
            <a:endParaRPr lang="en-US" sz="20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63423" y="1737362"/>
            <a:ext cx="5733288" cy="1200892"/>
          </a:xfrm>
        </p:spPr>
        <p:txBody>
          <a:bodyPr bIns="0" anchor="b"/>
          <a:lstStyle>
            <a:lvl1pPr algn="l">
              <a:defRPr kumimoji="0" lang="en-US" sz="31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066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4508" y="2886866"/>
            <a:ext cx="4188557" cy="3664852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427749" y="2483940"/>
            <a:ext cx="6374236" cy="687088"/>
          </a:xfrm>
        </p:spPr>
        <p:txBody>
          <a:bodyPr>
            <a:normAutofit/>
          </a:bodyPr>
          <a:lstStyle>
            <a:lvl1pPr marL="0" indent="0">
              <a:buNone/>
              <a:defRPr lang="en-US" sz="15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03331" indent="0">
              <a:buNone/>
              <a:defRPr sz="1300"/>
            </a:lvl2pPr>
            <a:lvl3pPr marL="1006663" indent="0">
              <a:buNone/>
              <a:defRPr sz="1100"/>
            </a:lvl3pPr>
            <a:lvl4pPr marL="1509994" indent="0">
              <a:buNone/>
              <a:defRPr sz="1000"/>
            </a:lvl4pPr>
            <a:lvl5pPr marL="2013326" indent="0">
              <a:buNone/>
              <a:defRPr sz="1000"/>
            </a:lvl5pPr>
            <a:lvl6pPr marL="2516657" indent="0">
              <a:buNone/>
              <a:defRPr sz="1000"/>
            </a:lvl6pPr>
            <a:lvl7pPr marL="3019989" indent="0">
              <a:buNone/>
              <a:defRPr sz="1000"/>
            </a:lvl7pPr>
            <a:lvl8pPr marL="3523320" indent="0">
              <a:buNone/>
              <a:defRPr sz="1000"/>
            </a:lvl8pPr>
            <a:lvl9pPr marL="4026652" indent="0">
              <a:buNone/>
              <a:defRPr sz="1000"/>
            </a:lvl9pPr>
          </a:lstStyle>
          <a:p>
            <a:pPr marL="0" marR="0" lvl="0" indent="0" algn="l" defTabSz="1006663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89B3-E705-4BC6-B352-3D34C419DF1F}" type="datetime1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231708" y="0"/>
            <a:ext cx="7826693" cy="7559675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201333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918875"/>
            <a:ext cx="3929063" cy="46408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564761"/>
            <a:ext cx="3929063" cy="1994914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38317" y="1893227"/>
            <a:ext cx="6035040" cy="956196"/>
          </a:xfrm>
        </p:spPr>
        <p:txBody>
          <a:bodyPr anchor="b"/>
          <a:lstStyle>
            <a:lvl1pPr algn="l">
              <a:defRPr sz="31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57827" y="2403629"/>
            <a:ext cx="6706200" cy="816445"/>
          </a:xfrm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  <a:lvl2pPr marL="503331" indent="0">
              <a:buNone/>
              <a:defRPr sz="1300"/>
            </a:lvl2pPr>
            <a:lvl3pPr marL="1006663" indent="0">
              <a:buNone/>
              <a:defRPr sz="1100"/>
            </a:lvl3pPr>
            <a:lvl4pPr marL="1509994" indent="0">
              <a:buNone/>
              <a:defRPr sz="1000"/>
            </a:lvl4pPr>
            <a:lvl5pPr marL="2013326" indent="0">
              <a:buNone/>
              <a:defRPr sz="1000"/>
            </a:lvl5pPr>
            <a:lvl6pPr marL="2516657" indent="0">
              <a:buNone/>
              <a:defRPr sz="1000"/>
            </a:lvl6pPr>
            <a:lvl7pPr marL="3019989" indent="0">
              <a:buNone/>
              <a:defRPr sz="1000"/>
            </a:lvl7pPr>
            <a:lvl8pPr marL="3523320" indent="0">
              <a:buNone/>
              <a:defRPr sz="1000"/>
            </a:lvl8pPr>
            <a:lvl9pPr marL="402665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33352-FBB3-406E-9589-7FFFFFD1E1DE}" type="datetime1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17AC7-A6D4-4E2B-A9DA-CC1292E0823A}" type="datetime1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02739"/>
            <a:ext cx="2263140" cy="51570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02739"/>
            <a:ext cx="6621780" cy="51570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ACAB-81C1-4D3F-A5BC-2AF17DED3D16}" type="datetime1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620" y="5567387"/>
            <a:ext cx="3931683" cy="1992289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618" y="5568115"/>
            <a:ext cx="10061018" cy="1991562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666" tIns="50333" rIns="100666" bIns="50333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256" y="403183"/>
            <a:ext cx="8273034" cy="604774"/>
          </a:xfrm>
          <a:prstGeom prst="rect">
            <a:avLst/>
          </a:prstGeom>
        </p:spPr>
        <p:txBody>
          <a:bodyPr vert="horz" lIns="100666" tIns="50333" rIns="100666" bIns="50333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213239"/>
            <a:ext cx="8273034" cy="3946121"/>
          </a:xfrm>
          <a:prstGeom prst="rect">
            <a:avLst/>
          </a:prstGeom>
        </p:spPr>
        <p:txBody>
          <a:bodyPr vert="horz" lIns="100666" tIns="50333" rIns="100666" bIns="5033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21285" y="6471082"/>
            <a:ext cx="2393899" cy="221750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l">
              <a:defRPr sz="1300">
                <a:solidFill>
                  <a:srgbClr val="FFFFFF"/>
                </a:solidFill>
              </a:defRPr>
            </a:lvl1pPr>
          </a:lstStyle>
          <a:p>
            <a:fld id="{F4E0B62E-59C0-49A6-8DF4-3225D6CD88B6}" type="datetime1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5" y="6928183"/>
            <a:ext cx="5196840" cy="302387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r">
              <a:defRPr sz="1100" cap="all" spc="22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1142" y="6802189"/>
            <a:ext cx="553212" cy="554376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10067" tIns="10067" rIns="10067" bIns="10067" rtlCol="0" anchor="ctr">
            <a:norm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15955B4-B6D7-493D-AFBD-276009240D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1006663" rtl="0" eaLnBrk="1" latinLnBrk="0" hangingPunct="1">
        <a:spcBef>
          <a:spcPct val="0"/>
        </a:spcBef>
        <a:buNone/>
        <a:defRPr sz="31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499" indent="-377499" algn="l" defTabSz="1006663" rtl="0" eaLnBrk="1" latinLnBrk="0" hangingPunct="1">
        <a:spcBef>
          <a:spcPts val="881"/>
        </a:spcBef>
        <a:buFont typeface="Arial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91266" indent="-191266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2932" indent="-181199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94597" indent="-181199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46263" indent="-191266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996" indent="-191266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489861" indent="-181199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741527" indent="-181199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973059" indent="-181199" algn="l" defTabSz="1006663" rtl="0" eaLnBrk="1" latinLnBrk="0" hangingPunct="1">
        <a:spcBef>
          <a:spcPts val="330"/>
        </a:spcBef>
        <a:buClr>
          <a:schemeClr val="accent2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331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663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9994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326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6657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19989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320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26652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microsoft.com/office/2007/relationships/hdphoto" Target="../media/hdphoto1.wdp"/><Relationship Id="rId21" Type="http://schemas.openxmlformats.org/officeDocument/2006/relationships/image" Target="../media/image21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3.jpeg"/><Relationship Id="rId16" Type="http://schemas.openxmlformats.org/officeDocument/2006/relationships/image" Target="../media/image16.jpe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23" Type="http://schemas.openxmlformats.org/officeDocument/2006/relationships/image" Target="../media/image23.pn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21000"/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27860" y="933006"/>
            <a:ext cx="2011680" cy="6719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/>
              <a:t>PLT. KEPALA</a:t>
            </a:r>
            <a:br>
              <a:rPr lang="en-US" sz="900" dirty="0"/>
            </a:br>
            <a:r>
              <a:rPr lang="en-US" sz="900" b="1" u="sng" dirty="0">
                <a:solidFill>
                  <a:schemeClr val="accent3"/>
                </a:solidFill>
              </a:rPr>
              <a:t>SUKOTJO, S.E.</a:t>
            </a:r>
            <a:br>
              <a:rPr lang="en-US" sz="900" b="1" dirty="0"/>
            </a:br>
            <a:r>
              <a:rPr lang="en-US" sz="900" dirty="0"/>
              <a:t>PEMBINA UTAMA MUDA - IV/c</a:t>
            </a:r>
            <a:br>
              <a:rPr lang="en-US" sz="900" b="1" dirty="0"/>
            </a:br>
            <a:r>
              <a:rPr lang="en-US" sz="900" dirty="0"/>
              <a:t>NIP. 197309081993021001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61584" y="2628986"/>
            <a:ext cx="50292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790784" y="2628986"/>
            <a:ext cx="0" cy="1052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761584" y="2628986"/>
            <a:ext cx="0" cy="1052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70320" y="2351899"/>
            <a:ext cx="0" cy="38230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652596" y="3599047"/>
            <a:ext cx="7156294" cy="12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 txBox="1">
            <a:spLocks/>
          </p:cNvSpPr>
          <p:nvPr/>
        </p:nvSpPr>
        <p:spPr>
          <a:xfrm>
            <a:off x="3582328" y="2734204"/>
            <a:ext cx="1530693" cy="58843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00" b="1" dirty="0"/>
              <a:t>KEPALA  SUB BAGIAN UMUM  </a:t>
            </a:r>
          </a:p>
          <a:p>
            <a:pPr algn="l"/>
            <a:r>
              <a:rPr lang="en-US" sz="700" b="1" dirty="0"/>
              <a:t>DAN KETATALAKSANAAN</a:t>
            </a:r>
            <a:br>
              <a:rPr lang="en-US" sz="700" dirty="0"/>
            </a:br>
            <a:r>
              <a:rPr lang="en-US" sz="700" b="1" u="sng" dirty="0">
                <a:solidFill>
                  <a:schemeClr val="accent3"/>
                </a:solidFill>
              </a:rPr>
              <a:t>INDRA ADMAJA,,</a:t>
            </a:r>
            <a:r>
              <a:rPr lang="en-US" sz="700" b="1" u="sng" dirty="0" err="1">
                <a:solidFill>
                  <a:schemeClr val="accent3"/>
                </a:solidFill>
              </a:rPr>
              <a:t>S.Sos</a:t>
            </a:r>
            <a:endParaRPr lang="en-US" sz="700" b="1" dirty="0">
              <a:solidFill>
                <a:schemeClr val="accent3"/>
              </a:solidFill>
            </a:endParaRPr>
          </a:p>
          <a:p>
            <a:pPr algn="l"/>
            <a:r>
              <a:rPr lang="en-US" sz="700" dirty="0"/>
              <a:t>PENATA TINGKAT I - III/d</a:t>
            </a:r>
            <a:br>
              <a:rPr lang="en-US" sz="700" b="1" dirty="0"/>
            </a:br>
            <a:r>
              <a:rPr lang="en-US" sz="700" dirty="0"/>
              <a:t>NIP. 198410162010011027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761584" y="2628986"/>
            <a:ext cx="5029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790784" y="2628986"/>
            <a:ext cx="0" cy="1052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761584" y="2628986"/>
            <a:ext cx="0" cy="1052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667000" y="1646237"/>
            <a:ext cx="0" cy="5562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370320" y="2351899"/>
            <a:ext cx="0" cy="3823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1"/>
          <p:cNvSpPr txBox="1">
            <a:spLocks/>
          </p:cNvSpPr>
          <p:nvPr/>
        </p:nvSpPr>
        <p:spPr>
          <a:xfrm>
            <a:off x="817294" y="3885457"/>
            <a:ext cx="1649126" cy="6065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BIDANG PENDAFTARAN DAN PENDATAAN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HASNA BADAHU, S.E., M.M</a:t>
            </a:r>
            <a:br>
              <a:rPr lang="en-US" sz="900" b="1" u="sng" dirty="0">
                <a:solidFill>
                  <a:schemeClr val="accent3"/>
                </a:solidFill>
              </a:rPr>
            </a:br>
            <a:r>
              <a:rPr lang="en-US" sz="800" dirty="0"/>
              <a:t>PEMBINA</a:t>
            </a:r>
            <a:r>
              <a:rPr lang="en-US" sz="900" dirty="0"/>
              <a:t>  – IV/a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197008011998032011</a:t>
            </a:r>
            <a:endParaRPr lang="en-US" sz="900" dirty="0"/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910592" y="4654092"/>
            <a:ext cx="1555828" cy="5755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SUB BIDANG </a:t>
            </a:r>
            <a:r>
              <a:rPr lang="en-US" sz="800" b="1" u="sng" dirty="0"/>
              <a:t>PENDAFTARAN DAN PENDATAAN</a:t>
            </a:r>
            <a:br>
              <a:rPr lang="en-US" sz="900" u="sng" dirty="0"/>
            </a:br>
            <a:r>
              <a:rPr lang="en-US" sz="800" b="1" u="sng" dirty="0">
                <a:solidFill>
                  <a:schemeClr val="accent3"/>
                </a:solidFill>
              </a:rPr>
              <a:t>HERI YUSNANTO,S.E.,</a:t>
            </a:r>
            <a:r>
              <a:rPr lang="en-US" sz="800" b="1" u="sng" dirty="0" err="1">
                <a:solidFill>
                  <a:schemeClr val="accent3"/>
                </a:solidFill>
              </a:rPr>
              <a:t>M.Si</a:t>
            </a:r>
            <a:br>
              <a:rPr lang="en-US" sz="900" b="1" u="sng" dirty="0"/>
            </a:br>
            <a:r>
              <a:rPr lang="en-US" sz="900" dirty="0"/>
              <a:t>PEMBINA  – IV/a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197907042003121003</a:t>
            </a:r>
            <a:endParaRPr lang="en-US" sz="900" dirty="0"/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897529" y="6224050"/>
            <a:ext cx="1592580" cy="5774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00" b="1" dirty="0"/>
              <a:t>KEPALA SUB BIDANG DANA PERIMBANGAN</a:t>
            </a:r>
            <a:br>
              <a:rPr lang="en-US" sz="700" b="1" dirty="0"/>
            </a:br>
            <a:r>
              <a:rPr lang="en-US" sz="800" b="1" u="sng" dirty="0">
                <a:solidFill>
                  <a:schemeClr val="accent3"/>
                </a:solidFill>
              </a:rPr>
              <a:t>TAUFIK HIDAYAT, S.E</a:t>
            </a:r>
            <a:br>
              <a:rPr lang="en-US" sz="700" b="1" u="sng" dirty="0">
                <a:solidFill>
                  <a:schemeClr val="accent3"/>
                </a:solidFill>
              </a:rPr>
            </a:br>
            <a:r>
              <a:rPr lang="en-US" sz="700" dirty="0"/>
              <a:t>PENATA TINGKAT I - III/d</a:t>
            </a:r>
            <a:br>
              <a:rPr lang="en-US" sz="700" b="1" dirty="0"/>
            </a:br>
            <a:r>
              <a:rPr lang="en-US" sz="700" b="1" dirty="0"/>
              <a:t>NIP. </a:t>
            </a:r>
            <a:r>
              <a:rPr lang="en-US" sz="800" dirty="0"/>
              <a:t>197907052003121004</a:t>
            </a:r>
            <a:endParaRPr lang="en-US" sz="700" b="1" dirty="0"/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897693" y="5440532"/>
            <a:ext cx="1592580" cy="5621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JF PENILAI PAJAK AHLI MUDA</a:t>
            </a:r>
            <a:br>
              <a:rPr lang="en-US" sz="700" dirty="0"/>
            </a:br>
            <a:r>
              <a:rPr lang="en-US" sz="800" b="1" u="sng" dirty="0">
                <a:solidFill>
                  <a:schemeClr val="accent3"/>
                </a:solidFill>
              </a:rPr>
              <a:t>AHMAD RAPII, </a:t>
            </a:r>
            <a:r>
              <a:rPr lang="en-US" sz="800" b="1" u="sng" dirty="0" err="1">
                <a:solidFill>
                  <a:schemeClr val="accent3"/>
                </a:solidFill>
              </a:rPr>
              <a:t>S.Sos</a:t>
            </a:r>
            <a:r>
              <a:rPr lang="en-US" sz="800" b="1" u="sng" dirty="0">
                <a:solidFill>
                  <a:schemeClr val="accent3"/>
                </a:solidFill>
              </a:rPr>
              <a:t>., </a:t>
            </a:r>
            <a:r>
              <a:rPr lang="en-US" sz="800" b="1" u="sng" dirty="0" err="1">
                <a:solidFill>
                  <a:schemeClr val="accent3"/>
                </a:solidFill>
              </a:rPr>
              <a:t>M.Si</a:t>
            </a:r>
            <a:br>
              <a:rPr lang="en-US" sz="700" b="1" dirty="0"/>
            </a:br>
            <a:r>
              <a:rPr lang="en-US" sz="800" dirty="0"/>
              <a:t>PEMBINA  – IV/a</a:t>
            </a:r>
            <a:br>
              <a:rPr lang="en-US" sz="700" b="1" dirty="0"/>
            </a:br>
            <a:r>
              <a:rPr lang="en-US" sz="700" dirty="0"/>
              <a:t>NIP. </a:t>
            </a:r>
            <a:r>
              <a:rPr lang="en-US" sz="800" dirty="0"/>
              <a:t>198205152001121005</a:t>
            </a:r>
            <a:endParaRPr lang="en-US" sz="700" dirty="0"/>
          </a:p>
        </p:txBody>
      </p:sp>
      <p:sp>
        <p:nvSpPr>
          <p:cNvPr id="82" name="Title 1"/>
          <p:cNvSpPr txBox="1">
            <a:spLocks/>
          </p:cNvSpPr>
          <p:nvPr/>
        </p:nvSpPr>
        <p:spPr>
          <a:xfrm>
            <a:off x="5783581" y="2724633"/>
            <a:ext cx="1648030" cy="5980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/>
              <a:t>JF ANALIS SDM APARATUR</a:t>
            </a:r>
          </a:p>
          <a:p>
            <a:pPr algn="l"/>
            <a:r>
              <a:rPr lang="en-US" sz="900" b="1" dirty="0"/>
              <a:t>AHLI MUDA</a:t>
            </a:r>
          </a:p>
          <a:p>
            <a:pPr algn="l"/>
            <a:r>
              <a:rPr lang="en-US" sz="900" b="1" u="sng" dirty="0">
                <a:solidFill>
                  <a:schemeClr val="accent3"/>
                </a:solidFill>
              </a:rPr>
              <a:t>AJI RUDY RUSMAWIJAYA, </a:t>
            </a:r>
            <a:r>
              <a:rPr lang="en-US" sz="900" b="1" u="sng" dirty="0" err="1">
                <a:solidFill>
                  <a:schemeClr val="accent3"/>
                </a:solidFill>
              </a:rPr>
              <a:t>S.Sos</a:t>
            </a:r>
            <a:r>
              <a:rPr lang="en-US" sz="900" b="1" u="sng" dirty="0">
                <a:solidFill>
                  <a:schemeClr val="accent3"/>
                </a:solidFill>
              </a:rPr>
              <a:t>, </a:t>
            </a:r>
            <a:r>
              <a:rPr lang="en-US" sz="900" b="1" u="sng" dirty="0" err="1">
                <a:solidFill>
                  <a:schemeClr val="accent3"/>
                </a:solidFill>
              </a:rPr>
              <a:t>M.Si</a:t>
            </a:r>
            <a:br>
              <a:rPr lang="en-US" sz="900" b="1" dirty="0"/>
            </a:br>
            <a:r>
              <a:rPr lang="en-US" sz="900" dirty="0"/>
              <a:t>PEMBINA   - IV / a</a:t>
            </a:r>
            <a:br>
              <a:rPr lang="en-US" sz="900" b="1" dirty="0"/>
            </a:br>
            <a:r>
              <a:rPr lang="en-US" sz="900" dirty="0"/>
              <a:t>NIP. 197204182002121003</a:t>
            </a:r>
          </a:p>
        </p:txBody>
      </p:sp>
      <p:sp>
        <p:nvSpPr>
          <p:cNvPr id="85" name="Title 1"/>
          <p:cNvSpPr txBox="1">
            <a:spLocks/>
          </p:cNvSpPr>
          <p:nvPr/>
        </p:nvSpPr>
        <p:spPr>
          <a:xfrm>
            <a:off x="8079620" y="2746535"/>
            <a:ext cx="1750179" cy="57610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00" b="1" dirty="0"/>
              <a:t>JF PERENCA</a:t>
            </a:r>
            <a:br>
              <a:rPr lang="en-US" sz="700" b="1" dirty="0"/>
            </a:br>
            <a:r>
              <a:rPr lang="en-US" sz="700" b="1" dirty="0"/>
              <a:t>AHLI MUDA</a:t>
            </a:r>
            <a:br>
              <a:rPr lang="en-US" sz="700" b="1" dirty="0"/>
            </a:br>
            <a:r>
              <a:rPr lang="en-US" sz="700" b="1" u="sng" dirty="0"/>
              <a:t>INDAH FITRIANI, S.P.,M.SI</a:t>
            </a:r>
          </a:p>
          <a:p>
            <a:pPr algn="l"/>
            <a:r>
              <a:rPr lang="en-US" sz="700" dirty="0"/>
              <a:t>PEMBINA IV/A</a:t>
            </a:r>
          </a:p>
          <a:p>
            <a:pPr algn="l"/>
            <a:r>
              <a:rPr lang="en-US" sz="700" dirty="0"/>
              <a:t>NIP. 19770712007012027</a:t>
            </a:r>
          </a:p>
        </p:txBody>
      </p:sp>
      <p:sp>
        <p:nvSpPr>
          <p:cNvPr id="86" name="Title 1"/>
          <p:cNvSpPr txBox="1">
            <a:spLocks/>
          </p:cNvSpPr>
          <p:nvPr/>
        </p:nvSpPr>
        <p:spPr>
          <a:xfrm>
            <a:off x="5783580" y="1782765"/>
            <a:ext cx="1884761" cy="6531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/>
              <a:t>SEKRETARIS</a:t>
            </a:r>
            <a:br>
              <a:rPr lang="en-US" sz="900" dirty="0"/>
            </a:br>
            <a:r>
              <a:rPr lang="it-IT" sz="1200" b="1" dirty="0"/>
              <a:t>TONI BOWO SATOTO, SH, M.H</a:t>
            </a:r>
            <a:br>
              <a:rPr lang="en-US" sz="1300" b="1" dirty="0"/>
            </a:br>
            <a:r>
              <a:rPr lang="en-US" sz="900" dirty="0"/>
              <a:t>PEMBINA  – IV/a</a:t>
            </a:r>
            <a:br>
              <a:rPr lang="en-US" sz="900" b="1" dirty="0"/>
            </a:br>
            <a:r>
              <a:rPr lang="en-US" sz="900" dirty="0"/>
              <a:t>NIP. 197805022009011005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78364" y="65127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itle 1"/>
          <p:cNvSpPr txBox="1">
            <a:spLocks/>
          </p:cNvSpPr>
          <p:nvPr/>
        </p:nvSpPr>
        <p:spPr>
          <a:xfrm>
            <a:off x="5922448" y="946122"/>
            <a:ext cx="3852887" cy="6363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STRUKTUR ORGANISASI  TIPE  A</a:t>
            </a:r>
          </a:p>
          <a:p>
            <a:r>
              <a:rPr lang="en-US" sz="1200" b="1" dirty="0"/>
              <a:t>BADAN PENDAPATAN DAERAH</a:t>
            </a:r>
          </a:p>
        </p:txBody>
      </p:sp>
      <p:sp>
        <p:nvSpPr>
          <p:cNvPr id="88" name="Title 1"/>
          <p:cNvSpPr txBox="1">
            <a:spLocks/>
          </p:cNvSpPr>
          <p:nvPr/>
        </p:nvSpPr>
        <p:spPr>
          <a:xfrm>
            <a:off x="3499846" y="3876665"/>
            <a:ext cx="1551299" cy="6158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 BIDANG PENAGIHAN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HENDRA CIPTADI,S.E., M.M</a:t>
            </a:r>
            <a:br>
              <a:rPr lang="en-US" sz="900" b="1" u="sng" dirty="0"/>
            </a:br>
            <a:r>
              <a:rPr lang="en-US" sz="800" dirty="0"/>
              <a:t>PEMBINA TINGKAT I IV/b</a:t>
            </a:r>
            <a:br>
              <a:rPr lang="en-US" sz="900" b="1" dirty="0"/>
            </a:br>
            <a:r>
              <a:rPr lang="en-US" sz="800" dirty="0"/>
              <a:t>NIP. 197610052001121005</a:t>
            </a: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3532380" y="4685124"/>
            <a:ext cx="1518766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JF PENILAI PAJAK AHLI MUDA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…………………………………..</a:t>
            </a:r>
            <a:br>
              <a:rPr lang="en-US" sz="900" b="1" dirty="0"/>
            </a:br>
            <a:r>
              <a:rPr lang="en-US" sz="800" b="1" dirty="0"/>
              <a:t>……………………………………</a:t>
            </a:r>
            <a:br>
              <a:rPr lang="en-US" sz="900" b="1" dirty="0"/>
            </a:br>
            <a:r>
              <a:rPr lang="en-US" sz="900" b="1" dirty="0"/>
              <a:t>……………………………..</a:t>
            </a:r>
            <a:endParaRPr lang="en-US" sz="900" dirty="0"/>
          </a:p>
        </p:txBody>
      </p:sp>
      <p:sp>
        <p:nvSpPr>
          <p:cNvPr id="91" name="Title 1"/>
          <p:cNvSpPr txBox="1">
            <a:spLocks/>
          </p:cNvSpPr>
          <p:nvPr/>
        </p:nvSpPr>
        <p:spPr>
          <a:xfrm>
            <a:off x="3528403" y="5427650"/>
            <a:ext cx="1530694" cy="6318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00" b="1" dirty="0"/>
              <a:t>KEPALA SUB BIDANG KEBERATAN </a:t>
            </a:r>
            <a:r>
              <a:rPr lang="en-US" sz="600" b="1" dirty="0"/>
              <a:t>DAN RESTETUSI PAJAK</a:t>
            </a:r>
            <a:br>
              <a:rPr lang="en-US" sz="600" dirty="0"/>
            </a:br>
            <a:r>
              <a:rPr lang="en-US" sz="600" b="1" u="sng" dirty="0">
                <a:solidFill>
                  <a:schemeClr val="accent3"/>
                </a:solidFill>
              </a:rPr>
              <a:t>MELTRIN PETULA SIBARANI,S.H.,M.H</a:t>
            </a:r>
            <a:br>
              <a:rPr lang="en-US" sz="600" b="1" dirty="0"/>
            </a:br>
            <a:r>
              <a:rPr lang="en-US" sz="600" dirty="0"/>
              <a:t>PENATA TINGKAT I - III/d</a:t>
            </a:r>
            <a:br>
              <a:rPr lang="en-US" sz="600" b="1" dirty="0"/>
            </a:br>
            <a:r>
              <a:rPr lang="en-US" sz="600" dirty="0"/>
              <a:t>NIP. 196911062001122002</a:t>
            </a:r>
          </a:p>
        </p:txBody>
      </p:sp>
      <p:sp>
        <p:nvSpPr>
          <p:cNvPr id="92" name="Title 1"/>
          <p:cNvSpPr txBox="1">
            <a:spLocks/>
          </p:cNvSpPr>
          <p:nvPr/>
        </p:nvSpPr>
        <p:spPr>
          <a:xfrm>
            <a:off x="3522082" y="6234420"/>
            <a:ext cx="1529063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SUB BIDANG PENAGIHAN NON PAJAK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SRI FENTI WIDIYANI, S.E</a:t>
            </a:r>
            <a:endParaRPr lang="en-US" sz="800" b="1" dirty="0">
              <a:solidFill>
                <a:schemeClr val="accent3"/>
              </a:solidFill>
            </a:endParaRPr>
          </a:p>
          <a:p>
            <a:pPr algn="l"/>
            <a:r>
              <a:rPr lang="en-US" sz="800" dirty="0"/>
              <a:t>PENATA TINGKAT I - III/d</a:t>
            </a:r>
            <a:br>
              <a:rPr lang="en-US" sz="800" b="1" dirty="0"/>
            </a:br>
            <a:r>
              <a:rPr lang="en-US" sz="800" dirty="0"/>
              <a:t>NIP. 197608022006042028</a:t>
            </a:r>
          </a:p>
          <a:p>
            <a:pPr algn="l"/>
            <a:endParaRPr lang="en-US" sz="900" dirty="0"/>
          </a:p>
        </p:txBody>
      </p:sp>
      <p:sp>
        <p:nvSpPr>
          <p:cNvPr id="114" name="Title 1"/>
          <p:cNvSpPr txBox="1">
            <a:spLocks/>
          </p:cNvSpPr>
          <p:nvPr/>
        </p:nvSpPr>
        <p:spPr>
          <a:xfrm>
            <a:off x="5841568" y="3876666"/>
            <a:ext cx="1611574" cy="6322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 BIDANG PEMBUKUAN  DAN </a:t>
            </a:r>
            <a:br>
              <a:rPr lang="en-US" sz="900" dirty="0"/>
            </a:br>
            <a:r>
              <a:rPr lang="en-US" sz="900" b="1" dirty="0"/>
              <a:t>PELAPORAN</a:t>
            </a:r>
          </a:p>
          <a:p>
            <a:pPr algn="l"/>
            <a:r>
              <a:rPr lang="en-US" sz="800" b="1" u="sng" dirty="0">
                <a:solidFill>
                  <a:schemeClr val="accent3"/>
                </a:solidFill>
              </a:rPr>
              <a:t>M. TAUHID, S.E</a:t>
            </a:r>
            <a:br>
              <a:rPr lang="en-US" sz="900" b="1" dirty="0">
                <a:solidFill>
                  <a:schemeClr val="accent3"/>
                </a:solidFill>
              </a:rPr>
            </a:br>
            <a:r>
              <a:rPr lang="en-US" sz="900" dirty="0"/>
              <a:t>PENATA TINGKAT I - III/d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196810171990021002</a:t>
            </a:r>
            <a:endParaRPr lang="en-US" sz="900" dirty="0"/>
          </a:p>
        </p:txBody>
      </p:sp>
      <p:sp>
        <p:nvSpPr>
          <p:cNvPr id="117" name="Title 1"/>
          <p:cNvSpPr txBox="1">
            <a:spLocks/>
          </p:cNvSpPr>
          <p:nvPr/>
        </p:nvSpPr>
        <p:spPr>
          <a:xfrm>
            <a:off x="8281561" y="3876665"/>
            <a:ext cx="1570808" cy="6937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600" b="1" dirty="0"/>
          </a:p>
          <a:p>
            <a:pPr algn="l"/>
            <a:endParaRPr lang="en-US" sz="600" b="1" dirty="0"/>
          </a:p>
          <a:p>
            <a:pPr algn="l"/>
            <a:endParaRPr lang="en-US" sz="600" b="1" dirty="0"/>
          </a:p>
          <a:p>
            <a:pPr algn="l"/>
            <a:endParaRPr lang="en-US" sz="600" b="1" dirty="0"/>
          </a:p>
          <a:p>
            <a:pPr algn="l"/>
            <a:r>
              <a:rPr lang="en-US" sz="600" b="1" dirty="0"/>
              <a:t>KEPALA  BIDANG PERENCANAAN</a:t>
            </a:r>
          </a:p>
          <a:p>
            <a:pPr algn="l"/>
            <a:r>
              <a:rPr lang="en-US" sz="600" b="1" dirty="0"/>
              <a:t>PENGEMBANGAN DAN PENGAWASAN PENDAPATAN</a:t>
            </a:r>
          </a:p>
          <a:p>
            <a:pPr algn="l"/>
            <a:r>
              <a:rPr lang="en-US" sz="700" b="1" u="sng" dirty="0">
                <a:solidFill>
                  <a:schemeClr val="accent3"/>
                </a:solidFill>
              </a:rPr>
              <a:t>H.FREDY WARDANA,S.E</a:t>
            </a:r>
            <a:br>
              <a:rPr lang="en-US" sz="800" b="1" u="sng" dirty="0">
                <a:solidFill>
                  <a:schemeClr val="accent3"/>
                </a:solidFill>
              </a:rPr>
            </a:br>
            <a:r>
              <a:rPr lang="en-US" sz="700" dirty="0"/>
              <a:t>PENATA TINGKAT I - III/d</a:t>
            </a:r>
            <a:br>
              <a:rPr lang="en-US" sz="800" b="1" dirty="0"/>
            </a:br>
            <a:r>
              <a:rPr lang="en-US" sz="800" dirty="0"/>
              <a:t>NIP. </a:t>
            </a:r>
            <a:r>
              <a:rPr lang="en-US" sz="700" dirty="0"/>
              <a:t>197002131990111002</a:t>
            </a:r>
            <a:endParaRPr lang="en-US" sz="600" b="1" dirty="0"/>
          </a:p>
          <a:p>
            <a:pPr algn="l"/>
            <a:br>
              <a:rPr lang="en-US" sz="600" dirty="0"/>
            </a:br>
            <a:br>
              <a:rPr lang="en-US" sz="600" b="1" u="sng" dirty="0"/>
            </a:br>
            <a:br>
              <a:rPr lang="en-US" sz="600" b="1" dirty="0"/>
            </a:br>
            <a:endParaRPr lang="en-US" sz="600" dirty="0"/>
          </a:p>
        </p:txBody>
      </p:sp>
      <p:sp>
        <p:nvSpPr>
          <p:cNvPr id="122" name="Title 1"/>
          <p:cNvSpPr txBox="1">
            <a:spLocks/>
          </p:cNvSpPr>
          <p:nvPr/>
        </p:nvSpPr>
        <p:spPr>
          <a:xfrm>
            <a:off x="5929029" y="6214856"/>
            <a:ext cx="1530694" cy="61924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SUB BIDANG PELAPORAN PENDAPATAN DAERAH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BOEDI SANTOSO, S.E.,</a:t>
            </a:r>
            <a:r>
              <a:rPr lang="en-US" sz="800" b="1" u="sng" dirty="0" err="1">
                <a:solidFill>
                  <a:schemeClr val="accent3"/>
                </a:solidFill>
              </a:rPr>
              <a:t>M.Si</a:t>
            </a:r>
            <a:br>
              <a:rPr lang="en-US" sz="900" b="1" dirty="0"/>
            </a:br>
            <a:r>
              <a:rPr lang="en-US" sz="900" dirty="0"/>
              <a:t>PEMBINA  – IV/a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197102032007011027</a:t>
            </a:r>
            <a:endParaRPr lang="en-US" sz="900" dirty="0"/>
          </a:p>
        </p:txBody>
      </p:sp>
      <p:sp>
        <p:nvSpPr>
          <p:cNvPr id="123" name="Title 1"/>
          <p:cNvSpPr txBox="1">
            <a:spLocks/>
          </p:cNvSpPr>
          <p:nvPr/>
        </p:nvSpPr>
        <p:spPr>
          <a:xfrm>
            <a:off x="5929029" y="5486695"/>
            <a:ext cx="1530694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SUB BIDANG PEMBUKUAN DAN VERIFIKASI BENDA/SURAT BERHARGA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JUNDIYAH, S.E., M.M</a:t>
            </a:r>
            <a:br>
              <a:rPr lang="en-US" sz="900" b="1" u="sng" dirty="0">
                <a:solidFill>
                  <a:schemeClr val="accent3"/>
                </a:solidFill>
              </a:rPr>
            </a:br>
            <a:r>
              <a:rPr lang="en-US" sz="900" dirty="0"/>
              <a:t>PEMBINA  – IV/a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197105252000032009</a:t>
            </a:r>
            <a:endParaRPr lang="en-US" sz="900" dirty="0"/>
          </a:p>
        </p:txBody>
      </p:sp>
      <p:sp>
        <p:nvSpPr>
          <p:cNvPr id="124" name="Title 1"/>
          <p:cNvSpPr txBox="1">
            <a:spLocks/>
          </p:cNvSpPr>
          <p:nvPr/>
        </p:nvSpPr>
        <p:spPr>
          <a:xfrm>
            <a:off x="5922448" y="4717573"/>
            <a:ext cx="1530694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JF PENILAI PAJAK AHLI MUDA </a:t>
            </a:r>
            <a:r>
              <a:rPr lang="en-US" sz="800" b="1" u="sng" dirty="0">
                <a:solidFill>
                  <a:schemeClr val="accent3"/>
                </a:solidFill>
              </a:rPr>
              <a:t>MUHD JAYA KAHARUDDIN, S.E</a:t>
            </a:r>
            <a:br>
              <a:rPr lang="en-US" sz="900" b="1" u="sng" dirty="0">
                <a:solidFill>
                  <a:schemeClr val="accent3"/>
                </a:solidFill>
              </a:rPr>
            </a:br>
            <a:r>
              <a:rPr lang="en-US" sz="900" dirty="0"/>
              <a:t>PENATA – III/c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197602142003121006</a:t>
            </a:r>
            <a:endParaRPr lang="en-US" sz="900" dirty="0"/>
          </a:p>
        </p:txBody>
      </p:sp>
      <p:sp>
        <p:nvSpPr>
          <p:cNvPr id="125" name="Title 1"/>
          <p:cNvSpPr txBox="1">
            <a:spLocks/>
          </p:cNvSpPr>
          <p:nvPr/>
        </p:nvSpPr>
        <p:spPr>
          <a:xfrm>
            <a:off x="8321675" y="6242891"/>
            <a:ext cx="1530694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SUB BIDANG PENGEMBANGAN SUMBER PENDAPATAN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PUSPA DIATRY IS. ST</a:t>
            </a:r>
            <a:br>
              <a:rPr lang="en-US" sz="900" b="1" u="sng" dirty="0">
                <a:solidFill>
                  <a:schemeClr val="accent3"/>
                </a:solidFill>
              </a:rPr>
            </a:br>
            <a:r>
              <a:rPr lang="en-US" sz="700" dirty="0"/>
              <a:t>PENATA TINGKAT I - III/d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197402042003122004</a:t>
            </a:r>
            <a:endParaRPr lang="en-US" sz="900" dirty="0"/>
          </a:p>
        </p:txBody>
      </p:sp>
      <p:sp>
        <p:nvSpPr>
          <p:cNvPr id="126" name="Title 1"/>
          <p:cNvSpPr txBox="1">
            <a:spLocks/>
          </p:cNvSpPr>
          <p:nvPr/>
        </p:nvSpPr>
        <p:spPr>
          <a:xfrm>
            <a:off x="8321675" y="5462426"/>
            <a:ext cx="1530694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b="1" dirty="0"/>
              <a:t>KEPALA SUB BIDANG PERENCANAAN PENDAPATAN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MUHAMMAD FAIRUS AL </a:t>
            </a:r>
            <a:r>
              <a:rPr lang="en-US" sz="800" b="1" u="sng" dirty="0" err="1">
                <a:solidFill>
                  <a:schemeClr val="accent3"/>
                </a:solidFill>
              </a:rPr>
              <a:t>ASYARI,S.Sos</a:t>
            </a:r>
            <a:br>
              <a:rPr lang="en-US" sz="900" b="1" dirty="0"/>
            </a:br>
            <a:r>
              <a:rPr lang="en-US" sz="800" dirty="0"/>
              <a:t>PENATA TINGKAT I - III/d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197508212001121004</a:t>
            </a:r>
            <a:endParaRPr lang="en-US" sz="900" dirty="0"/>
          </a:p>
        </p:txBody>
      </p:sp>
      <p:sp>
        <p:nvSpPr>
          <p:cNvPr id="127" name="Title 1"/>
          <p:cNvSpPr txBox="1">
            <a:spLocks/>
          </p:cNvSpPr>
          <p:nvPr/>
        </p:nvSpPr>
        <p:spPr>
          <a:xfrm>
            <a:off x="8321675" y="4739288"/>
            <a:ext cx="1530694" cy="5728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/>
              <a:t>JF PENILAI PAJAK AHLI MUDA</a:t>
            </a:r>
            <a:br>
              <a:rPr lang="en-US" sz="900" dirty="0"/>
            </a:br>
            <a:r>
              <a:rPr lang="en-US" sz="800" b="1" u="sng" dirty="0">
                <a:solidFill>
                  <a:schemeClr val="accent3"/>
                </a:solidFill>
              </a:rPr>
              <a:t>…………………………………..</a:t>
            </a:r>
            <a:br>
              <a:rPr lang="en-US" sz="900" b="1" u="sng" dirty="0">
                <a:solidFill>
                  <a:schemeClr val="accent3"/>
                </a:solidFill>
              </a:rPr>
            </a:br>
            <a:r>
              <a:rPr lang="en-US" sz="900" b="1" u="sng" dirty="0">
                <a:solidFill>
                  <a:schemeClr val="accent3"/>
                </a:solidFill>
              </a:rPr>
              <a:t>………………………………</a:t>
            </a:r>
            <a:br>
              <a:rPr lang="en-US" sz="900" b="1" dirty="0"/>
            </a:br>
            <a:r>
              <a:rPr lang="en-US" sz="900" dirty="0"/>
              <a:t>NIP. </a:t>
            </a:r>
            <a:r>
              <a:rPr lang="en-US" sz="800" dirty="0"/>
              <a:t>……………………………</a:t>
            </a:r>
            <a:endParaRPr lang="en-US" sz="900" dirty="0"/>
          </a:p>
        </p:txBody>
      </p:sp>
      <p:cxnSp>
        <p:nvCxnSpPr>
          <p:cNvPr id="118" name="Straight Connector 117"/>
          <p:cNvCxnSpPr/>
          <p:nvPr/>
        </p:nvCxnSpPr>
        <p:spPr>
          <a:xfrm>
            <a:off x="3761584" y="3600339"/>
            <a:ext cx="0" cy="28511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6276184" y="3610180"/>
            <a:ext cx="0" cy="28511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8839699" y="3591547"/>
            <a:ext cx="0" cy="28511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2779645" y="4171867"/>
            <a:ext cx="0" cy="23703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/>
          <p:cNvCxnSpPr>
            <a:cxnSpLocks/>
            <a:endCxn id="90" idx="1"/>
          </p:cNvCxnSpPr>
          <p:nvPr/>
        </p:nvCxnSpPr>
        <p:spPr>
          <a:xfrm>
            <a:off x="2779645" y="4971534"/>
            <a:ext cx="75273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2779645" y="5748746"/>
            <a:ext cx="25372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6" name="Straight Connector 1055"/>
          <p:cNvCxnSpPr/>
          <p:nvPr/>
        </p:nvCxnSpPr>
        <p:spPr>
          <a:xfrm>
            <a:off x="5195737" y="4218258"/>
            <a:ext cx="0" cy="231527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flipH="1">
            <a:off x="5201961" y="4238360"/>
            <a:ext cx="1182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 flipH="1">
            <a:off x="5201961" y="5003983"/>
            <a:ext cx="15999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 flipV="1">
            <a:off x="5190809" y="5748746"/>
            <a:ext cx="182051" cy="143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H="1">
            <a:off x="5190809" y="6520830"/>
            <a:ext cx="22337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7620000" y="4232710"/>
            <a:ext cx="0" cy="242229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>
            <a:cxnSpLocks/>
          </p:cNvCxnSpPr>
          <p:nvPr/>
        </p:nvCxnSpPr>
        <p:spPr>
          <a:xfrm flipH="1">
            <a:off x="7656212" y="4251480"/>
            <a:ext cx="48005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>
            <a:cxnSpLocks/>
            <a:stCxn id="127" idx="1"/>
          </p:cNvCxnSpPr>
          <p:nvPr/>
        </p:nvCxnSpPr>
        <p:spPr>
          <a:xfrm flipH="1">
            <a:off x="7628585" y="5025699"/>
            <a:ext cx="69309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flipH="1">
            <a:off x="7668345" y="5754227"/>
            <a:ext cx="1182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H="1">
            <a:off x="7656212" y="6631787"/>
            <a:ext cx="1182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165967" y="4273078"/>
            <a:ext cx="0" cy="228724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172919" y="6512788"/>
            <a:ext cx="25372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3080799" y="6834102"/>
            <a:ext cx="25372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>
            <a:off x="172919" y="5748746"/>
            <a:ext cx="25372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>
            <a:off x="146253" y="4941871"/>
            <a:ext cx="25372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H="1">
            <a:off x="146253" y="4284379"/>
            <a:ext cx="1182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itle 1"/>
          <p:cNvSpPr txBox="1">
            <a:spLocks/>
          </p:cNvSpPr>
          <p:nvPr/>
        </p:nvSpPr>
        <p:spPr>
          <a:xfrm>
            <a:off x="2370540" y="6961946"/>
            <a:ext cx="698333" cy="4754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" b="1" dirty="0"/>
              <a:t>UPTD</a:t>
            </a:r>
          </a:p>
        </p:txBody>
      </p:sp>
      <p:cxnSp>
        <p:nvCxnSpPr>
          <p:cNvPr id="1067" name="Straight Connector 1066"/>
          <p:cNvCxnSpPr/>
          <p:nvPr/>
        </p:nvCxnSpPr>
        <p:spPr>
          <a:xfrm>
            <a:off x="1634490" y="3600339"/>
            <a:ext cx="0" cy="2763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 flipH="1">
            <a:off x="2779847" y="4174268"/>
            <a:ext cx="1182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2771693" y="6555665"/>
            <a:ext cx="21728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Picture 6" descr="https://simpeg.kukarkab.go.id/uploads/197204182002121003/197204182002121003_photo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834" y="2740138"/>
            <a:ext cx="498506" cy="5825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45" name="Picture 8" descr="User profile pictu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3885457"/>
            <a:ext cx="566146" cy="6065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4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1" y="3898940"/>
            <a:ext cx="479971" cy="59302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50" name="Picture 13" descr="User profile pictu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77" y="4676071"/>
            <a:ext cx="497552" cy="5445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51" name="Picture 15" descr="User profile pictur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78" y="5449585"/>
            <a:ext cx="468709" cy="5384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52" name="Picture 17" descr="User profile pictur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2" y="6224050"/>
            <a:ext cx="477407" cy="57315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cxnSp>
        <p:nvCxnSpPr>
          <p:cNvPr id="159" name="Straight Connector 158"/>
          <p:cNvCxnSpPr>
            <a:cxnSpLocks/>
          </p:cNvCxnSpPr>
          <p:nvPr/>
        </p:nvCxnSpPr>
        <p:spPr>
          <a:xfrm flipV="1">
            <a:off x="2619171" y="2109331"/>
            <a:ext cx="2594085" cy="71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0" name="Picture 19" descr="User profile pictur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489" y="5471464"/>
            <a:ext cx="502920" cy="53547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1" name="Picture 21" descr="User profile pictu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973" y="5449585"/>
            <a:ext cx="539429" cy="5970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2" name="Picture 23" descr="User profile pictu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835" y="6263702"/>
            <a:ext cx="514397" cy="5569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3" name="Picture 25" descr="User profile pictur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37" y="4730283"/>
            <a:ext cx="492127" cy="54739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4" name="Picture 27" descr="User profile pictur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37" y="5504152"/>
            <a:ext cx="492128" cy="5553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5" name="Picture 29" descr="User profile pictur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36" y="6224050"/>
            <a:ext cx="492127" cy="6100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6" name="Picture 31" descr="User profile pictur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16" y="3921948"/>
            <a:ext cx="487507" cy="54167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7" name="Picture 33" descr="User profile picture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460" y="3892877"/>
            <a:ext cx="474978" cy="6762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70" name="Picture 35" descr="User profile picture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78" y="3889692"/>
            <a:ext cx="472979" cy="60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6" name="AutoShape 2" descr="blob:https://web.whatsapp.com/f612477c-8f86-428f-83be-70ef7f8ab83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Title 1"/>
          <p:cNvSpPr txBox="1">
            <a:spLocks/>
          </p:cNvSpPr>
          <p:nvPr/>
        </p:nvSpPr>
        <p:spPr>
          <a:xfrm>
            <a:off x="205378" y="123114"/>
            <a:ext cx="9646992" cy="6363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0666" tIns="50333" rIns="100666" bIns="5033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b="1" dirty="0"/>
              <a:t>PERATURAN BUPATI KUTAI KARTANEGARA</a:t>
            </a:r>
          </a:p>
          <a:p>
            <a:pPr algn="l"/>
            <a:r>
              <a:rPr lang="en-US" sz="1000" b="1" dirty="0"/>
              <a:t>NOMOR 37 TAHUN 2021 TANGGAL 27 SEPTEMBER</a:t>
            </a:r>
          </a:p>
          <a:p>
            <a:pPr algn="l"/>
            <a:r>
              <a:rPr lang="en-US" sz="1000" b="1" dirty="0"/>
              <a:t>TENTANG KEDUDUKAN, SUSUNAN ORGANISASI TUGAS DAN FUNGSI SERTA TATA KERJA</a:t>
            </a:r>
          </a:p>
          <a:p>
            <a:pPr algn="l"/>
            <a:r>
              <a:rPr lang="en-US" sz="1000" b="1" dirty="0"/>
              <a:t>PERANGKAT DAERAH PADA BADAN PENDAPATAN DAERAH</a:t>
            </a:r>
          </a:p>
        </p:txBody>
      </p:sp>
      <p:sp>
        <p:nvSpPr>
          <p:cNvPr id="93" name="Title 1"/>
          <p:cNvSpPr txBox="1">
            <a:spLocks/>
          </p:cNvSpPr>
          <p:nvPr/>
        </p:nvSpPr>
        <p:spPr>
          <a:xfrm>
            <a:off x="299781" y="2109330"/>
            <a:ext cx="1649126" cy="6065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0666" tIns="50333" rIns="100666" bIns="50333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" dirty="0"/>
              <a:t>KELOMPOK JABATAN FUNGSIONAL</a:t>
            </a:r>
          </a:p>
          <a:p>
            <a:pPr marL="228600" indent="-228600" algn="l">
              <a:buAutoNum type="arabicPeriod"/>
            </a:pPr>
            <a:r>
              <a:rPr lang="en-US" sz="800" dirty="0"/>
              <a:t>………………</a:t>
            </a:r>
          </a:p>
          <a:p>
            <a:pPr marL="228600" indent="-228600" algn="l">
              <a:buAutoNum type="arabicPeriod"/>
            </a:pPr>
            <a:r>
              <a:rPr lang="en-US" sz="800" dirty="0"/>
              <a:t>………………</a:t>
            </a:r>
          </a:p>
          <a:p>
            <a:pPr marL="228600" indent="-228600" algn="l">
              <a:buAutoNum type="arabicPeriod"/>
            </a:pPr>
            <a:r>
              <a:rPr lang="en-US" sz="800" dirty="0"/>
              <a:t>………………</a:t>
            </a:r>
          </a:p>
          <a:p>
            <a:pPr marL="228600" indent="-228600" algn="l">
              <a:buAutoNum type="arabicPeriod"/>
            </a:pPr>
            <a:r>
              <a:rPr lang="en-US" sz="800" dirty="0"/>
              <a:t>……</a:t>
            </a:r>
            <a:r>
              <a:rPr lang="en-US" sz="800" b="1" dirty="0"/>
              <a:t>…………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370540" y="1646237"/>
            <a:ext cx="0" cy="789658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3" idx="3"/>
          </p:cNvCxnSpPr>
          <p:nvPr/>
        </p:nvCxnSpPr>
        <p:spPr>
          <a:xfrm flipV="1">
            <a:off x="1948907" y="2412582"/>
            <a:ext cx="421633" cy="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986" y="6259919"/>
            <a:ext cx="439189" cy="56452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09872D-50CD-598E-E0BA-9711C3837D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43802" y="2746535"/>
            <a:ext cx="533337" cy="574811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5F98A8-7E7F-B3E3-E73B-CF8BA85C2F5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13020" y="1790835"/>
            <a:ext cx="653461" cy="63811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05D5A21-FD6F-9174-AA61-D705164F603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101965" y="2737555"/>
            <a:ext cx="465115" cy="59800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961B450-14B1-2245-2B5A-735BA4E674C5}"/>
              </a:ext>
            </a:extLst>
          </p:cNvPr>
          <p:cNvSpPr/>
          <p:nvPr/>
        </p:nvSpPr>
        <p:spPr>
          <a:xfrm>
            <a:off x="1142999" y="921556"/>
            <a:ext cx="736461" cy="6834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DE8A854-BB27-B518-A41E-12828E32882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43000" y="940943"/>
            <a:ext cx="761995" cy="67197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85376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1952</TotalTime>
  <Words>552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Wingdings</vt:lpstr>
      <vt:lpstr>Angles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SYAHRANI</dc:creator>
  <cp:lastModifiedBy>user</cp:lastModifiedBy>
  <cp:revision>54</cp:revision>
  <cp:lastPrinted>2023-05-04T03:30:36Z</cp:lastPrinted>
  <dcterms:created xsi:type="dcterms:W3CDTF">2023-05-02T08:27:05Z</dcterms:created>
  <dcterms:modified xsi:type="dcterms:W3CDTF">2026-04-20T03:14:35Z</dcterms:modified>
</cp:coreProperties>
</file>