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77" r:id="rId3"/>
    <p:sldId id="257" r:id="rId4"/>
    <p:sldId id="275" r:id="rId5"/>
    <p:sldId id="283" r:id="rId6"/>
    <p:sldId id="278" r:id="rId7"/>
    <p:sldId id="276" r:id="rId8"/>
    <p:sldId id="258" r:id="rId9"/>
    <p:sldId id="279" r:id="rId10"/>
    <p:sldId id="281" r:id="rId11"/>
    <p:sldId id="282" r:id="rId12"/>
    <p:sldId id="285" r:id="rId13"/>
    <p:sldId id="287" r:id="rId14"/>
    <p:sldId id="288" r:id="rId15"/>
    <p:sldId id="289" r:id="rId16"/>
    <p:sldId id="286" r:id="rId17"/>
    <p:sldId id="290" r:id="rId18"/>
    <p:sldId id="303" r:id="rId19"/>
    <p:sldId id="291" r:id="rId20"/>
    <p:sldId id="293" r:id="rId21"/>
    <p:sldId id="292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</p:sldIdLst>
  <p:sldSz cx="12192000" cy="6864350"/>
  <p:notesSz cx="12192000" cy="6864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59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1445-5558-4FE5-8D26-2D20794A1A7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3588"/>
            <a:ext cx="9753600" cy="27035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2CC6E-665E-4739-BF66-88CA830B8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2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2CC6E-665E-4739-BF66-88CA830B8C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63"/>
            <a:ext cx="12195175" cy="6859905"/>
          </a:xfrm>
          <a:custGeom>
            <a:avLst/>
            <a:gdLst/>
            <a:ahLst/>
            <a:cxnLst/>
            <a:rect l="l" t="t" r="r" b="b"/>
            <a:pathLst>
              <a:path w="12195175" h="6859905">
                <a:moveTo>
                  <a:pt x="12195175" y="0"/>
                </a:moveTo>
                <a:lnTo>
                  <a:pt x="0" y="0"/>
                </a:lnTo>
                <a:lnTo>
                  <a:pt x="0" y="6859651"/>
                </a:lnTo>
                <a:lnTo>
                  <a:pt x="12195175" y="6859651"/>
                </a:lnTo>
                <a:lnTo>
                  <a:pt x="1219517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5894" y="1983181"/>
            <a:ext cx="1124077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4554" y="3672027"/>
            <a:ext cx="9723120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790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790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2775" y="254875"/>
            <a:ext cx="604254" cy="475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0984" y="2709671"/>
            <a:ext cx="10873740" cy="2557780"/>
          </a:xfrm>
          <a:custGeom>
            <a:avLst/>
            <a:gdLst/>
            <a:ahLst/>
            <a:cxnLst/>
            <a:rect l="l" t="t" r="r" b="b"/>
            <a:pathLst>
              <a:path w="10873740" h="2557779">
                <a:moveTo>
                  <a:pt x="0" y="174878"/>
                </a:moveTo>
                <a:lnTo>
                  <a:pt x="6244" y="128411"/>
                </a:lnTo>
                <a:lnTo>
                  <a:pt x="23868" y="86642"/>
                </a:lnTo>
                <a:lnTo>
                  <a:pt x="51203" y="51244"/>
                </a:lnTo>
                <a:lnTo>
                  <a:pt x="86583" y="23890"/>
                </a:lnTo>
                <a:lnTo>
                  <a:pt x="128343" y="6251"/>
                </a:lnTo>
                <a:lnTo>
                  <a:pt x="174815" y="0"/>
                </a:lnTo>
                <a:lnTo>
                  <a:pt x="10698403" y="0"/>
                </a:lnTo>
                <a:lnTo>
                  <a:pt x="10744862" y="6251"/>
                </a:lnTo>
                <a:lnTo>
                  <a:pt x="10786607" y="23890"/>
                </a:lnTo>
                <a:lnTo>
                  <a:pt x="10821974" y="51244"/>
                </a:lnTo>
                <a:lnTo>
                  <a:pt x="10849298" y="86642"/>
                </a:lnTo>
                <a:lnTo>
                  <a:pt x="10866913" y="128411"/>
                </a:lnTo>
                <a:lnTo>
                  <a:pt x="10873155" y="174878"/>
                </a:lnTo>
                <a:lnTo>
                  <a:pt x="10873155" y="2382901"/>
                </a:lnTo>
                <a:lnTo>
                  <a:pt x="10866913" y="2429359"/>
                </a:lnTo>
                <a:lnTo>
                  <a:pt x="10849298" y="2471104"/>
                </a:lnTo>
                <a:lnTo>
                  <a:pt x="10821974" y="2506472"/>
                </a:lnTo>
                <a:lnTo>
                  <a:pt x="10786607" y="2533795"/>
                </a:lnTo>
                <a:lnTo>
                  <a:pt x="10744862" y="2551411"/>
                </a:lnTo>
                <a:lnTo>
                  <a:pt x="10698403" y="2557653"/>
                </a:lnTo>
                <a:lnTo>
                  <a:pt x="174815" y="2557653"/>
                </a:lnTo>
                <a:lnTo>
                  <a:pt x="128343" y="2551411"/>
                </a:lnTo>
                <a:lnTo>
                  <a:pt x="86583" y="2533795"/>
                </a:lnTo>
                <a:lnTo>
                  <a:pt x="51203" y="2506472"/>
                </a:lnTo>
                <a:lnTo>
                  <a:pt x="23868" y="2471104"/>
                </a:lnTo>
                <a:lnTo>
                  <a:pt x="6244" y="2429359"/>
                </a:lnTo>
                <a:lnTo>
                  <a:pt x="0" y="2382901"/>
                </a:lnTo>
                <a:lnTo>
                  <a:pt x="0" y="174878"/>
                </a:lnTo>
                <a:close/>
              </a:path>
            </a:pathLst>
          </a:custGeom>
          <a:ln w="19050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29511" y="3897884"/>
            <a:ext cx="9336405" cy="2598420"/>
          </a:xfrm>
          <a:custGeom>
            <a:avLst/>
            <a:gdLst/>
            <a:ahLst/>
            <a:cxnLst/>
            <a:rect l="l" t="t" r="r" b="b"/>
            <a:pathLst>
              <a:path w="9336405" h="2598420">
                <a:moveTo>
                  <a:pt x="9108821" y="0"/>
                </a:moveTo>
                <a:lnTo>
                  <a:pt x="227330" y="0"/>
                </a:lnTo>
                <a:lnTo>
                  <a:pt x="181536" y="4621"/>
                </a:lnTo>
                <a:lnTo>
                  <a:pt x="138874" y="17875"/>
                </a:lnTo>
                <a:lnTo>
                  <a:pt x="100260" y="38844"/>
                </a:lnTo>
                <a:lnTo>
                  <a:pt x="66611" y="66611"/>
                </a:lnTo>
                <a:lnTo>
                  <a:pt x="38844" y="100260"/>
                </a:lnTo>
                <a:lnTo>
                  <a:pt x="17875" y="138874"/>
                </a:lnTo>
                <a:lnTo>
                  <a:pt x="4621" y="181536"/>
                </a:lnTo>
                <a:lnTo>
                  <a:pt x="0" y="227329"/>
                </a:lnTo>
                <a:lnTo>
                  <a:pt x="0" y="2370963"/>
                </a:lnTo>
                <a:lnTo>
                  <a:pt x="4621" y="2416774"/>
                </a:lnTo>
                <a:lnTo>
                  <a:pt x="17875" y="2459443"/>
                </a:lnTo>
                <a:lnTo>
                  <a:pt x="38844" y="2498056"/>
                </a:lnTo>
                <a:lnTo>
                  <a:pt x="66611" y="2531698"/>
                </a:lnTo>
                <a:lnTo>
                  <a:pt x="100260" y="2559456"/>
                </a:lnTo>
                <a:lnTo>
                  <a:pt x="138874" y="2580415"/>
                </a:lnTo>
                <a:lnTo>
                  <a:pt x="181536" y="2593661"/>
                </a:lnTo>
                <a:lnTo>
                  <a:pt x="227330" y="2598280"/>
                </a:lnTo>
                <a:lnTo>
                  <a:pt x="9108821" y="2598280"/>
                </a:lnTo>
                <a:lnTo>
                  <a:pt x="9154614" y="2593661"/>
                </a:lnTo>
                <a:lnTo>
                  <a:pt x="9197276" y="2580415"/>
                </a:lnTo>
                <a:lnTo>
                  <a:pt x="9235890" y="2559456"/>
                </a:lnTo>
                <a:lnTo>
                  <a:pt x="9269539" y="2531698"/>
                </a:lnTo>
                <a:lnTo>
                  <a:pt x="9297306" y="2498056"/>
                </a:lnTo>
                <a:lnTo>
                  <a:pt x="9318275" y="2459443"/>
                </a:lnTo>
                <a:lnTo>
                  <a:pt x="9331529" y="2416774"/>
                </a:lnTo>
                <a:lnTo>
                  <a:pt x="9336151" y="2370963"/>
                </a:lnTo>
                <a:lnTo>
                  <a:pt x="9336151" y="227329"/>
                </a:lnTo>
                <a:lnTo>
                  <a:pt x="9331529" y="181536"/>
                </a:lnTo>
                <a:lnTo>
                  <a:pt x="9318275" y="138874"/>
                </a:lnTo>
                <a:lnTo>
                  <a:pt x="9297306" y="100260"/>
                </a:lnTo>
                <a:lnTo>
                  <a:pt x="9269539" y="66611"/>
                </a:lnTo>
                <a:lnTo>
                  <a:pt x="9235890" y="38844"/>
                </a:lnTo>
                <a:lnTo>
                  <a:pt x="9197276" y="17875"/>
                </a:lnTo>
                <a:lnTo>
                  <a:pt x="9154614" y="4621"/>
                </a:lnTo>
                <a:lnTo>
                  <a:pt x="91088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29511" y="3897884"/>
            <a:ext cx="9336405" cy="2598420"/>
          </a:xfrm>
          <a:custGeom>
            <a:avLst/>
            <a:gdLst/>
            <a:ahLst/>
            <a:cxnLst/>
            <a:rect l="l" t="t" r="r" b="b"/>
            <a:pathLst>
              <a:path w="9336405" h="2598420">
                <a:moveTo>
                  <a:pt x="0" y="227329"/>
                </a:moveTo>
                <a:lnTo>
                  <a:pt x="4621" y="181536"/>
                </a:lnTo>
                <a:lnTo>
                  <a:pt x="17875" y="138874"/>
                </a:lnTo>
                <a:lnTo>
                  <a:pt x="38844" y="100260"/>
                </a:lnTo>
                <a:lnTo>
                  <a:pt x="66611" y="66611"/>
                </a:lnTo>
                <a:lnTo>
                  <a:pt x="100260" y="38844"/>
                </a:lnTo>
                <a:lnTo>
                  <a:pt x="138874" y="17875"/>
                </a:lnTo>
                <a:lnTo>
                  <a:pt x="181536" y="4621"/>
                </a:lnTo>
                <a:lnTo>
                  <a:pt x="227330" y="0"/>
                </a:lnTo>
                <a:lnTo>
                  <a:pt x="9108821" y="0"/>
                </a:lnTo>
                <a:lnTo>
                  <a:pt x="9154614" y="4621"/>
                </a:lnTo>
                <a:lnTo>
                  <a:pt x="9197276" y="17875"/>
                </a:lnTo>
                <a:lnTo>
                  <a:pt x="9235890" y="38844"/>
                </a:lnTo>
                <a:lnTo>
                  <a:pt x="9269539" y="66611"/>
                </a:lnTo>
                <a:lnTo>
                  <a:pt x="9297306" y="100260"/>
                </a:lnTo>
                <a:lnTo>
                  <a:pt x="9318275" y="138874"/>
                </a:lnTo>
                <a:lnTo>
                  <a:pt x="9331529" y="181536"/>
                </a:lnTo>
                <a:lnTo>
                  <a:pt x="9336151" y="227329"/>
                </a:lnTo>
                <a:lnTo>
                  <a:pt x="9336151" y="2370963"/>
                </a:lnTo>
                <a:lnTo>
                  <a:pt x="9331529" y="2416774"/>
                </a:lnTo>
                <a:lnTo>
                  <a:pt x="9318275" y="2459443"/>
                </a:lnTo>
                <a:lnTo>
                  <a:pt x="9297306" y="2498056"/>
                </a:lnTo>
                <a:lnTo>
                  <a:pt x="9269539" y="2531698"/>
                </a:lnTo>
                <a:lnTo>
                  <a:pt x="9235890" y="2559456"/>
                </a:lnTo>
                <a:lnTo>
                  <a:pt x="9197276" y="2580415"/>
                </a:lnTo>
                <a:lnTo>
                  <a:pt x="9154614" y="2593661"/>
                </a:lnTo>
                <a:lnTo>
                  <a:pt x="9108821" y="2598280"/>
                </a:lnTo>
                <a:lnTo>
                  <a:pt x="227330" y="2598280"/>
                </a:lnTo>
                <a:lnTo>
                  <a:pt x="181536" y="2593661"/>
                </a:lnTo>
                <a:lnTo>
                  <a:pt x="138874" y="2580415"/>
                </a:lnTo>
                <a:lnTo>
                  <a:pt x="100260" y="2559456"/>
                </a:lnTo>
                <a:lnTo>
                  <a:pt x="66611" y="2531698"/>
                </a:lnTo>
                <a:lnTo>
                  <a:pt x="38844" y="2498056"/>
                </a:lnTo>
                <a:lnTo>
                  <a:pt x="17875" y="2459443"/>
                </a:lnTo>
                <a:lnTo>
                  <a:pt x="4621" y="2416774"/>
                </a:lnTo>
                <a:lnTo>
                  <a:pt x="0" y="2370963"/>
                </a:lnTo>
                <a:lnTo>
                  <a:pt x="0" y="227329"/>
                </a:lnTo>
                <a:close/>
              </a:path>
            </a:pathLst>
          </a:custGeom>
          <a:ln w="127000">
            <a:solidFill>
              <a:srgbClr val="EC1C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992" y="213994"/>
            <a:ext cx="11761216" cy="335165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18884" y="213994"/>
            <a:ext cx="11765915" cy="3351529"/>
          </a:xfrm>
          <a:custGeom>
            <a:avLst/>
            <a:gdLst/>
            <a:ahLst/>
            <a:cxnLst/>
            <a:rect l="l" t="t" r="r" b="b"/>
            <a:pathLst>
              <a:path w="11765915" h="3351529">
                <a:moveTo>
                  <a:pt x="11765915" y="0"/>
                </a:moveTo>
                <a:lnTo>
                  <a:pt x="0" y="0"/>
                </a:lnTo>
                <a:lnTo>
                  <a:pt x="0" y="3351529"/>
                </a:lnTo>
                <a:lnTo>
                  <a:pt x="11765915" y="3351529"/>
                </a:lnTo>
                <a:lnTo>
                  <a:pt x="11765915" y="0"/>
                </a:lnTo>
                <a:close/>
              </a:path>
            </a:pathLst>
          </a:custGeom>
          <a:solidFill>
            <a:srgbClr val="FFFDFB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7631" y="100075"/>
            <a:ext cx="8749665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48704" y="2620518"/>
            <a:ext cx="4986020" cy="3214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79039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83845"/>
            <a:ext cx="3903472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911838" y="6645427"/>
            <a:ext cx="269621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1111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60345" y="0"/>
            <a:ext cx="6635115" cy="6859905"/>
          </a:xfrm>
          <a:custGeom>
            <a:avLst/>
            <a:gdLst/>
            <a:ahLst/>
            <a:cxnLst/>
            <a:rect l="l" t="t" r="r" b="b"/>
            <a:pathLst>
              <a:path w="6635115" h="6859905">
                <a:moveTo>
                  <a:pt x="6634829" y="0"/>
                </a:moveTo>
                <a:lnTo>
                  <a:pt x="2831814" y="0"/>
                </a:lnTo>
                <a:lnTo>
                  <a:pt x="221075" y="2595118"/>
                </a:lnTo>
                <a:lnTo>
                  <a:pt x="188371" y="2629711"/>
                </a:lnTo>
                <a:lnTo>
                  <a:pt x="158284" y="2665795"/>
                </a:lnTo>
                <a:lnTo>
                  <a:pt x="130813" y="2703246"/>
                </a:lnTo>
                <a:lnTo>
                  <a:pt x="105959" y="2741940"/>
                </a:lnTo>
                <a:lnTo>
                  <a:pt x="83720" y="2781752"/>
                </a:lnTo>
                <a:lnTo>
                  <a:pt x="64098" y="2822558"/>
                </a:lnTo>
                <a:lnTo>
                  <a:pt x="47092" y="2864234"/>
                </a:lnTo>
                <a:lnTo>
                  <a:pt x="32703" y="2906656"/>
                </a:lnTo>
                <a:lnTo>
                  <a:pt x="20930" y="2949698"/>
                </a:lnTo>
                <a:lnTo>
                  <a:pt x="11773" y="2993238"/>
                </a:lnTo>
                <a:lnTo>
                  <a:pt x="5232" y="3037150"/>
                </a:lnTo>
                <a:lnTo>
                  <a:pt x="1308" y="3081311"/>
                </a:lnTo>
                <a:lnTo>
                  <a:pt x="0" y="3125596"/>
                </a:lnTo>
                <a:lnTo>
                  <a:pt x="1308" y="3169882"/>
                </a:lnTo>
                <a:lnTo>
                  <a:pt x="5232" y="3214043"/>
                </a:lnTo>
                <a:lnTo>
                  <a:pt x="11773" y="3257955"/>
                </a:lnTo>
                <a:lnTo>
                  <a:pt x="20930" y="3301495"/>
                </a:lnTo>
                <a:lnTo>
                  <a:pt x="32703" y="3344537"/>
                </a:lnTo>
                <a:lnTo>
                  <a:pt x="47092" y="3386959"/>
                </a:lnTo>
                <a:lnTo>
                  <a:pt x="64098" y="3428635"/>
                </a:lnTo>
                <a:lnTo>
                  <a:pt x="83720" y="3469441"/>
                </a:lnTo>
                <a:lnTo>
                  <a:pt x="105959" y="3509253"/>
                </a:lnTo>
                <a:lnTo>
                  <a:pt x="130813" y="3547947"/>
                </a:lnTo>
                <a:lnTo>
                  <a:pt x="158284" y="3585398"/>
                </a:lnTo>
                <a:lnTo>
                  <a:pt x="188371" y="3621482"/>
                </a:lnTo>
                <a:lnTo>
                  <a:pt x="221075" y="3656076"/>
                </a:lnTo>
                <a:lnTo>
                  <a:pt x="3443954" y="6859590"/>
                </a:lnTo>
                <a:lnTo>
                  <a:pt x="6634829" y="6859590"/>
                </a:lnTo>
                <a:lnTo>
                  <a:pt x="663482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31258" cy="36126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539613"/>
            <a:ext cx="1320165" cy="1320165"/>
          </a:xfrm>
          <a:custGeom>
            <a:avLst/>
            <a:gdLst/>
            <a:ahLst/>
            <a:cxnLst/>
            <a:rect l="l" t="t" r="r" b="b"/>
            <a:pathLst>
              <a:path w="1320165" h="1320165">
                <a:moveTo>
                  <a:pt x="0" y="0"/>
                </a:moveTo>
                <a:lnTo>
                  <a:pt x="0" y="1319974"/>
                </a:lnTo>
                <a:lnTo>
                  <a:pt x="1320037" y="1319974"/>
                </a:lnTo>
                <a:lnTo>
                  <a:pt x="0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3008" y="2546415"/>
            <a:ext cx="7693279" cy="37638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19569" y="12"/>
            <a:ext cx="2534412" cy="12657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5191" y="5830417"/>
            <a:ext cx="1677035" cy="102910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175658" y="0"/>
            <a:ext cx="829310" cy="679450"/>
          </a:xfrm>
          <a:custGeom>
            <a:avLst/>
            <a:gdLst/>
            <a:ahLst/>
            <a:cxnLst/>
            <a:rect l="l" t="t" r="r" b="b"/>
            <a:pathLst>
              <a:path w="829309" h="679450">
                <a:moveTo>
                  <a:pt x="828897" y="0"/>
                </a:moveTo>
                <a:lnTo>
                  <a:pt x="529812" y="0"/>
                </a:lnTo>
                <a:lnTo>
                  <a:pt x="30956" y="498855"/>
                </a:lnTo>
                <a:lnTo>
                  <a:pt x="7739" y="533820"/>
                </a:lnTo>
                <a:lnTo>
                  <a:pt x="0" y="573595"/>
                </a:lnTo>
                <a:lnTo>
                  <a:pt x="7739" y="613370"/>
                </a:lnTo>
                <a:lnTo>
                  <a:pt x="30956" y="648334"/>
                </a:lnTo>
                <a:lnTo>
                  <a:pt x="65922" y="671623"/>
                </a:lnTo>
                <a:lnTo>
                  <a:pt x="105711" y="679386"/>
                </a:lnTo>
                <a:lnTo>
                  <a:pt x="145524" y="671623"/>
                </a:lnTo>
                <a:lnTo>
                  <a:pt x="180562" y="648334"/>
                </a:lnTo>
                <a:lnTo>
                  <a:pt x="828897" y="0"/>
                </a:lnTo>
                <a:close/>
              </a:path>
            </a:pathLst>
          </a:custGeom>
          <a:solidFill>
            <a:srgbClr val="EB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69625" y="253745"/>
            <a:ext cx="110363" cy="1104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736196" y="253745"/>
            <a:ext cx="110489" cy="1104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61268" y="253745"/>
            <a:ext cx="110362" cy="1104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352910" y="253745"/>
            <a:ext cx="110363" cy="11048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544554" y="253745"/>
            <a:ext cx="110490" cy="11048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944934" y="0"/>
            <a:ext cx="225425" cy="6859905"/>
          </a:xfrm>
          <a:custGeom>
            <a:avLst/>
            <a:gdLst/>
            <a:ahLst/>
            <a:cxnLst/>
            <a:rect l="l" t="t" r="r" b="b"/>
            <a:pathLst>
              <a:path w="225425" h="6859905">
                <a:moveTo>
                  <a:pt x="225348" y="0"/>
                </a:moveTo>
                <a:lnTo>
                  <a:pt x="225348" y="6627520"/>
                </a:lnTo>
                <a:lnTo>
                  <a:pt x="0" y="6859523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-110490" y="45332"/>
            <a:ext cx="9418680" cy="6859905"/>
            <a:chOff x="-154570" y="0"/>
            <a:chExt cx="9418680" cy="6859905"/>
          </a:xfrm>
        </p:grpSpPr>
        <p:sp>
          <p:nvSpPr>
            <p:cNvPr id="16" name="object 16"/>
            <p:cNvSpPr/>
            <p:nvPr/>
          </p:nvSpPr>
          <p:spPr>
            <a:xfrm>
              <a:off x="5898610" y="0"/>
              <a:ext cx="3365500" cy="6859905"/>
            </a:xfrm>
            <a:custGeom>
              <a:avLst/>
              <a:gdLst/>
              <a:ahLst/>
              <a:cxnLst/>
              <a:rect l="l" t="t" r="r" b="b"/>
              <a:pathLst>
                <a:path w="3365500" h="6859905">
                  <a:moveTo>
                    <a:pt x="3365223" y="6859523"/>
                  </a:moveTo>
                  <a:lnTo>
                    <a:pt x="184816" y="3577208"/>
                  </a:lnTo>
                  <a:lnTo>
                    <a:pt x="152715" y="3541554"/>
                  </a:lnTo>
                  <a:lnTo>
                    <a:pt x="123673" y="3504121"/>
                  </a:lnTo>
                  <a:lnTo>
                    <a:pt x="97693" y="3465086"/>
                  </a:lnTo>
                  <a:lnTo>
                    <a:pt x="74772" y="3424629"/>
                  </a:lnTo>
                  <a:lnTo>
                    <a:pt x="54911" y="3382928"/>
                  </a:lnTo>
                  <a:lnTo>
                    <a:pt x="38110" y="3340159"/>
                  </a:lnTo>
                  <a:lnTo>
                    <a:pt x="24369" y="3296502"/>
                  </a:lnTo>
                  <a:lnTo>
                    <a:pt x="13688" y="3252134"/>
                  </a:lnTo>
                  <a:lnTo>
                    <a:pt x="6066" y="3207234"/>
                  </a:lnTo>
                  <a:lnTo>
                    <a:pt x="1503" y="3161979"/>
                  </a:lnTo>
                  <a:lnTo>
                    <a:pt x="0" y="3116548"/>
                  </a:lnTo>
                  <a:lnTo>
                    <a:pt x="1555" y="3071118"/>
                  </a:lnTo>
                  <a:lnTo>
                    <a:pt x="6169" y="3025868"/>
                  </a:lnTo>
                  <a:lnTo>
                    <a:pt x="13842" y="2980975"/>
                  </a:lnTo>
                  <a:lnTo>
                    <a:pt x="24574" y="2936619"/>
                  </a:lnTo>
                  <a:lnTo>
                    <a:pt x="38364" y="2892976"/>
                  </a:lnTo>
                  <a:lnTo>
                    <a:pt x="55213" y="2850224"/>
                  </a:lnTo>
                  <a:lnTo>
                    <a:pt x="75119" y="2808543"/>
                  </a:lnTo>
                  <a:lnTo>
                    <a:pt x="98084" y="2768110"/>
                  </a:lnTo>
                  <a:lnTo>
                    <a:pt x="124106" y="2729102"/>
                  </a:lnTo>
                  <a:lnTo>
                    <a:pt x="153186" y="2691699"/>
                  </a:lnTo>
                  <a:lnTo>
                    <a:pt x="185324" y="2656077"/>
                  </a:lnTo>
                  <a:lnTo>
                    <a:pt x="2764543" y="0"/>
                  </a:lnTo>
                </a:path>
              </a:pathLst>
            </a:custGeom>
            <a:ln w="571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-154570" y="2273010"/>
              <a:ext cx="5901690" cy="149483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87527" y="2481274"/>
            <a:ext cx="4927600" cy="950901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6480"/>
              </a:lnSpc>
              <a:spcBef>
                <a:spcPts val="915"/>
              </a:spcBef>
            </a:pPr>
            <a:r>
              <a:rPr sz="6000" b="1" spc="-525" dirty="0">
                <a:solidFill>
                  <a:srgbClr val="FFFFFF"/>
                </a:solidFill>
                <a:latin typeface="Arial"/>
                <a:cs typeface="Arial"/>
              </a:rPr>
              <a:t>BERITA</a:t>
            </a:r>
            <a:r>
              <a:rPr sz="60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0" b="1" spc="-280" dirty="0" smtClean="0">
                <a:solidFill>
                  <a:srgbClr val="FFFFFF"/>
                </a:solidFill>
                <a:latin typeface="Arial"/>
                <a:cs typeface="Arial"/>
              </a:rPr>
              <a:t>RESMI</a:t>
            </a:r>
            <a:r>
              <a:rPr lang="en-US" sz="6000" b="1" spc="-2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sz="6000" b="1" spc="-56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134" y="4721450"/>
            <a:ext cx="5904466" cy="996725"/>
          </a:xfrm>
          <a:custGeom>
            <a:avLst/>
            <a:gdLst/>
            <a:ahLst/>
            <a:cxnLst/>
            <a:rect l="l" t="t" r="r" b="b"/>
            <a:pathLst>
              <a:path w="2841625" h="528320">
                <a:moveTo>
                  <a:pt x="2577299" y="0"/>
                </a:moveTo>
                <a:lnTo>
                  <a:pt x="264045" y="0"/>
                </a:lnTo>
                <a:lnTo>
                  <a:pt x="216584" y="4254"/>
                </a:lnTo>
                <a:lnTo>
                  <a:pt x="171914" y="16521"/>
                </a:lnTo>
                <a:lnTo>
                  <a:pt x="130779" y="36053"/>
                </a:lnTo>
                <a:lnTo>
                  <a:pt x="93927" y="62105"/>
                </a:lnTo>
                <a:lnTo>
                  <a:pt x="62102" y="93930"/>
                </a:lnTo>
                <a:lnTo>
                  <a:pt x="36051" y="130781"/>
                </a:lnTo>
                <a:lnTo>
                  <a:pt x="16520" y="171913"/>
                </a:lnTo>
                <a:lnTo>
                  <a:pt x="4254" y="216579"/>
                </a:lnTo>
                <a:lnTo>
                  <a:pt x="0" y="264032"/>
                </a:lnTo>
                <a:lnTo>
                  <a:pt x="4254" y="311486"/>
                </a:lnTo>
                <a:lnTo>
                  <a:pt x="16520" y="356152"/>
                </a:lnTo>
                <a:lnTo>
                  <a:pt x="36051" y="397284"/>
                </a:lnTo>
                <a:lnTo>
                  <a:pt x="62102" y="434135"/>
                </a:lnTo>
                <a:lnTo>
                  <a:pt x="93927" y="465960"/>
                </a:lnTo>
                <a:lnTo>
                  <a:pt x="130779" y="492012"/>
                </a:lnTo>
                <a:lnTo>
                  <a:pt x="171914" y="511544"/>
                </a:lnTo>
                <a:lnTo>
                  <a:pt x="216584" y="523811"/>
                </a:lnTo>
                <a:lnTo>
                  <a:pt x="264045" y="528065"/>
                </a:lnTo>
                <a:lnTo>
                  <a:pt x="2577299" y="528065"/>
                </a:lnTo>
                <a:lnTo>
                  <a:pt x="2624753" y="523811"/>
                </a:lnTo>
                <a:lnTo>
                  <a:pt x="2669419" y="511544"/>
                </a:lnTo>
                <a:lnTo>
                  <a:pt x="2710551" y="492012"/>
                </a:lnTo>
                <a:lnTo>
                  <a:pt x="2747402" y="465960"/>
                </a:lnTo>
                <a:lnTo>
                  <a:pt x="2779227" y="434135"/>
                </a:lnTo>
                <a:lnTo>
                  <a:pt x="2805279" y="397284"/>
                </a:lnTo>
                <a:lnTo>
                  <a:pt x="2824811" y="356152"/>
                </a:lnTo>
                <a:lnTo>
                  <a:pt x="2837078" y="311486"/>
                </a:lnTo>
                <a:lnTo>
                  <a:pt x="2841332" y="264032"/>
                </a:lnTo>
                <a:lnTo>
                  <a:pt x="2837078" y="216579"/>
                </a:lnTo>
                <a:lnTo>
                  <a:pt x="2824811" y="171913"/>
                </a:lnTo>
                <a:lnTo>
                  <a:pt x="2805279" y="130781"/>
                </a:lnTo>
                <a:lnTo>
                  <a:pt x="2779227" y="93930"/>
                </a:lnTo>
                <a:lnTo>
                  <a:pt x="2747402" y="62105"/>
                </a:lnTo>
                <a:lnTo>
                  <a:pt x="2710551" y="36053"/>
                </a:lnTo>
                <a:lnTo>
                  <a:pt x="2669419" y="16521"/>
                </a:lnTo>
                <a:lnTo>
                  <a:pt x="2624753" y="4254"/>
                </a:lnTo>
                <a:lnTo>
                  <a:pt x="257729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4F18D768-F7EA-8E8B-A4CB-3AA01083D2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97" y="185040"/>
            <a:ext cx="1242734" cy="756739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44080" y="45332"/>
            <a:ext cx="823703" cy="896447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0B3E157C-6C65-DF12-16BD-2034FA8A2C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8" y="176147"/>
            <a:ext cx="1504950" cy="6858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97052" y="4833692"/>
            <a:ext cx="592923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 PENDAPATAN DAERAH</a:t>
            </a:r>
          </a:p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KABUPATEN KUTAI KARTANEGARA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object 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1 . 3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HASIL PENGELOLAAN KEKAYAAN DAERAH YANG DIPISAHKAN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10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357631" y="1450975"/>
            <a:ext cx="3352800" cy="397031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 2025, </a:t>
            </a:r>
            <a:r>
              <a:rPr lang="en-US" sz="1400" b="1" dirty="0" err="1"/>
              <a:t>pendapatan</a:t>
            </a:r>
            <a:r>
              <a:rPr lang="en-US" sz="1400" b="1" dirty="0"/>
              <a:t> </a:t>
            </a:r>
            <a:r>
              <a:rPr lang="en-US" sz="1400" b="1" dirty="0" err="1"/>
              <a:t>hasil</a:t>
            </a:r>
            <a:r>
              <a:rPr lang="en-US" sz="1400" b="1" dirty="0"/>
              <a:t> </a:t>
            </a:r>
            <a:r>
              <a:rPr lang="en-US" sz="1400" b="1" dirty="0" err="1"/>
              <a:t>pengelolaan</a:t>
            </a:r>
            <a:r>
              <a:rPr lang="en-US" sz="1400" b="1" dirty="0"/>
              <a:t> </a:t>
            </a:r>
            <a:r>
              <a:rPr lang="en-US" sz="1400" b="1" dirty="0" err="1"/>
              <a:t>kekayaan</a:t>
            </a:r>
            <a:r>
              <a:rPr lang="en-US" sz="1400" b="1" dirty="0"/>
              <a:t> </a:t>
            </a:r>
            <a:r>
              <a:rPr lang="en-US" sz="1400" b="1" dirty="0" err="1"/>
              <a:t>daerah</a:t>
            </a:r>
            <a:r>
              <a:rPr lang="en-US" sz="1400" b="1" dirty="0"/>
              <a:t> yang </a:t>
            </a:r>
            <a:r>
              <a:rPr lang="en-US" sz="1400" b="1" dirty="0" err="1"/>
              <a:t>dipisahkan</a:t>
            </a:r>
            <a:r>
              <a:rPr lang="en-US" sz="1400" b="1" dirty="0"/>
              <a:t> </a:t>
            </a: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en-US" sz="1400" b="1" dirty="0" err="1"/>
              <a:t>mencatatkan</a:t>
            </a:r>
            <a:r>
              <a:rPr lang="en-US" sz="1400" b="1" dirty="0"/>
              <a:t> </a:t>
            </a:r>
            <a:r>
              <a:rPr lang="en-US" sz="1400" b="1" dirty="0" err="1"/>
              <a:t>realisasi</a:t>
            </a:r>
            <a:r>
              <a:rPr lang="en-US" sz="1400" b="1" dirty="0"/>
              <a:t> (0 rupiah)</a:t>
            </a:r>
            <a:r>
              <a:rPr lang="en-US" sz="1400" dirty="0"/>
              <a:t>,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yang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lalu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n-US" sz="1400" dirty="0" err="1" smtClean="0"/>
              <a:t>yoy</a:t>
            </a:r>
            <a:r>
              <a:rPr lang="en-US" sz="1400" dirty="0" smtClean="0"/>
              <a:t> </a:t>
            </a:r>
            <a:r>
              <a:rPr lang="en-US" sz="1400" dirty="0"/>
              <a:t>= 0%).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IV 2024 (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b="1" dirty="0"/>
              <a:t>Rp60 </a:t>
            </a:r>
            <a:r>
              <a:rPr lang="en-US" sz="1400" b="1" dirty="0" err="1"/>
              <a:t>miliar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Bagian</a:t>
            </a:r>
            <a:r>
              <a:rPr lang="en-US" sz="1400" dirty="0"/>
              <a:t> </a:t>
            </a:r>
            <a:r>
              <a:rPr lang="en-US" sz="1400" dirty="0" err="1"/>
              <a:t>Laba</a:t>
            </a:r>
            <a:r>
              <a:rPr lang="en-US" sz="1400" dirty="0"/>
              <a:t> </a:t>
            </a:r>
            <a:r>
              <a:rPr lang="en-US" sz="1400" dirty="0" err="1"/>
              <a:t>atas</a:t>
            </a:r>
            <a:r>
              <a:rPr lang="en-US" sz="1400" dirty="0"/>
              <a:t> </a:t>
            </a:r>
            <a:r>
              <a:rPr lang="en-US" sz="1400" dirty="0" err="1"/>
              <a:t>Penyertaan</a:t>
            </a:r>
            <a:r>
              <a:rPr lang="en-US" sz="1400" dirty="0"/>
              <a:t> Modal </a:t>
            </a:r>
            <a:r>
              <a:rPr lang="en-US" sz="1400" dirty="0" err="1"/>
              <a:t>pada</a:t>
            </a:r>
            <a:r>
              <a:rPr lang="en-US" sz="1400" dirty="0"/>
              <a:t> PT Mahakam </a:t>
            </a:r>
            <a:r>
              <a:rPr lang="en-US" sz="1400" dirty="0" err="1"/>
              <a:t>Gerbang</a:t>
            </a:r>
            <a:r>
              <a:rPr lang="en-US" sz="1400" dirty="0"/>
              <a:t> Raja </a:t>
            </a:r>
            <a:r>
              <a:rPr lang="en-US" sz="1400" dirty="0" err="1" smtClean="0"/>
              <a:t>Migas</a:t>
            </a:r>
            <a:r>
              <a:rPr lang="en-US" sz="1400" dirty="0" smtClean="0"/>
              <a:t>), </a:t>
            </a:r>
            <a:r>
              <a:rPr lang="en-US" sz="1400" dirty="0" err="1" smtClean="0"/>
              <a:t>akibatnya</a:t>
            </a:r>
            <a:r>
              <a:rPr lang="en-US" sz="1400" dirty="0" smtClean="0"/>
              <a:t> </a:t>
            </a:r>
            <a:r>
              <a:rPr lang="en-US" sz="1400" dirty="0" err="1" smtClean="0"/>
              <a:t>terjadi</a:t>
            </a:r>
            <a:r>
              <a:rPr lang="en-US" sz="1400" dirty="0" smtClean="0"/>
              <a:t> </a:t>
            </a: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dirty="0" err="1"/>
              <a:t>cukup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-100% </a:t>
            </a:r>
            <a:r>
              <a:rPr lang="en-US" sz="1400" b="1" dirty="0" smtClean="0"/>
              <a:t>(q-to-q)</a:t>
            </a:r>
            <a:r>
              <a:rPr lang="en-US" sz="1400" dirty="0" smtClean="0"/>
              <a:t> </a:t>
            </a:r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pembagian</a:t>
            </a:r>
            <a:r>
              <a:rPr lang="en-US" sz="1400" dirty="0"/>
              <a:t> </a:t>
            </a:r>
            <a:r>
              <a:rPr lang="en-US" sz="1400" dirty="0" err="1"/>
              <a:t>laba</a:t>
            </a:r>
            <a:r>
              <a:rPr lang="en-US" sz="1400" dirty="0"/>
              <a:t> BUMD/BUMN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awal</a:t>
            </a:r>
            <a:r>
              <a:rPr lang="en-US" sz="1400" dirty="0"/>
              <a:t> </a:t>
            </a:r>
            <a:r>
              <a:rPr lang="en-US" sz="1400" dirty="0" err="1" smtClean="0"/>
              <a:t>tahun</a:t>
            </a:r>
            <a:r>
              <a:rPr lang="en-US" sz="1400" dirty="0" smtClean="0"/>
              <a:t> 2025.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 smtClean="0"/>
              <a:t>terbilang</a:t>
            </a:r>
            <a:r>
              <a:rPr lang="en-US" sz="1400" dirty="0" smtClean="0"/>
              <a:t> </a:t>
            </a:r>
            <a:r>
              <a:rPr lang="en-US" sz="1400" dirty="0" err="1" smtClean="0"/>
              <a:t>wajar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mencerminkan</a:t>
            </a:r>
            <a:r>
              <a:rPr lang="en-US" sz="1400" dirty="0" smtClean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musiman</a:t>
            </a:r>
            <a:r>
              <a:rPr lang="en-US" sz="1400" dirty="0"/>
              <a:t> </a:t>
            </a:r>
            <a:r>
              <a:rPr lang="en-US" sz="1400" dirty="0" err="1"/>
              <a:t>pembagian</a:t>
            </a:r>
            <a:r>
              <a:rPr lang="en-US" sz="1400" dirty="0"/>
              <a:t> </a:t>
            </a:r>
            <a:r>
              <a:rPr lang="en-US" sz="1400" dirty="0" err="1"/>
              <a:t>dividen</a:t>
            </a:r>
            <a:r>
              <a:rPr lang="en-US" sz="1400" dirty="0"/>
              <a:t>, yang </a:t>
            </a:r>
            <a:r>
              <a:rPr lang="en-US" sz="1400" dirty="0" err="1"/>
              <a:t>umumnya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RUPS </a:t>
            </a:r>
            <a:r>
              <a:rPr lang="en-US" sz="1400" dirty="0" err="1"/>
              <a:t>tahunan</a:t>
            </a:r>
            <a:r>
              <a:rPr lang="en-US" sz="1400" dirty="0"/>
              <a:t> di semester II</a:t>
            </a:r>
            <a:r>
              <a:rPr lang="en-US" sz="1400" dirty="0" smtClean="0"/>
              <a:t>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773" y="1450975"/>
            <a:ext cx="7559156" cy="289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1 . 4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LAIN - LAIN PAD YAN SAH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1811000" y="6645426"/>
            <a:ext cx="3704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11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492" y="917575"/>
            <a:ext cx="7559156" cy="5397067"/>
          </a:xfrm>
          <a:prstGeom prst="rect">
            <a:avLst/>
          </a:prstGeom>
        </p:spPr>
      </p:pic>
      <p:sp>
        <p:nvSpPr>
          <p:cNvPr id="8" name="Kotak Teks 24">
            <a:extLst>
              <a:ext uri="{FF2B5EF4-FFF2-40B4-BE49-F238E27FC236}">
                <a16:creationId xmlns:a16="http://schemas.microsoft.com/office/drawing/2014/main" xmlns="" id="{05EE6835-CE0E-7071-0872-8267EE4B47EF}"/>
              </a:ext>
            </a:extLst>
          </p:cNvPr>
          <p:cNvSpPr txBox="1"/>
          <p:nvPr/>
        </p:nvSpPr>
        <p:spPr>
          <a:xfrm>
            <a:off x="117664" y="917575"/>
            <a:ext cx="4369828" cy="526297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algn="l" rtl="0">
              <a:buFont typeface="+mj-lt"/>
              <a:buAutoNum type="arabicParenR"/>
            </a:pPr>
            <a:r>
              <a:rPr lang="it-IT" sz="1400" dirty="0" smtClean="0"/>
              <a:t>Realisasi Lain-Lain PAD yang Sah Triwulan I 2025 anjlok menjadi Rp6,59 miliar dari Rp200,17 miliar pada 2024. </a:t>
            </a:r>
            <a:r>
              <a:rPr lang="en-US" sz="1400" dirty="0" err="1" smtClean="0"/>
              <a:t>Secara</a:t>
            </a:r>
            <a:r>
              <a:rPr lang="en-US" sz="1400" dirty="0" smtClean="0"/>
              <a:t> </a:t>
            </a:r>
            <a:r>
              <a:rPr lang="en-US" sz="1400" b="1" dirty="0" err="1" smtClean="0"/>
              <a:t>tahunan</a:t>
            </a:r>
            <a:r>
              <a:rPr lang="en-US" sz="1400" b="1" dirty="0" smtClean="0"/>
              <a:t> (</a:t>
            </a:r>
            <a:r>
              <a:rPr lang="en-US" sz="1400" b="1" dirty="0" err="1" smtClean="0"/>
              <a:t>yoy</a:t>
            </a:r>
            <a:r>
              <a:rPr lang="en-US" sz="1400" b="1" dirty="0" smtClean="0"/>
              <a:t>)</a:t>
            </a:r>
            <a:r>
              <a:rPr lang="en-US" sz="1400" dirty="0" smtClean="0"/>
              <a:t> </a:t>
            </a:r>
            <a:r>
              <a:rPr lang="en-US" sz="1400" dirty="0" err="1" smtClean="0"/>
              <a:t>turun</a:t>
            </a:r>
            <a:r>
              <a:rPr lang="en-US" sz="1400" dirty="0" smtClean="0"/>
              <a:t> </a:t>
            </a:r>
            <a:r>
              <a:rPr lang="en-US" sz="1400" b="1" dirty="0" smtClean="0"/>
              <a:t>-96,71%</a:t>
            </a:r>
            <a:r>
              <a:rPr lang="en-US" sz="1400" dirty="0" smtClean="0"/>
              <a:t>, </a:t>
            </a:r>
            <a:r>
              <a:rPr lang="en-US" sz="1400" dirty="0" err="1" smtClean="0"/>
              <a:t>sementara</a:t>
            </a:r>
            <a:r>
              <a:rPr lang="en-US" sz="1400" dirty="0" smtClean="0"/>
              <a:t> </a:t>
            </a:r>
            <a:r>
              <a:rPr lang="en-US" sz="1400" b="1" dirty="0" smtClean="0"/>
              <a:t>q-to-q</a:t>
            </a:r>
            <a:r>
              <a:rPr lang="en-US" sz="1400" dirty="0" smtClean="0"/>
              <a:t>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terkontraksi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skala</a:t>
            </a:r>
            <a:r>
              <a:rPr lang="en-US" sz="1400" dirty="0" smtClean="0"/>
              <a:t> yang </a:t>
            </a:r>
            <a:r>
              <a:rPr lang="en-US" sz="1400" dirty="0" err="1" smtClean="0"/>
              <a:t>sama</a:t>
            </a:r>
            <a:endParaRPr lang="en-US" sz="1400" dirty="0" smtClean="0"/>
          </a:p>
          <a:p>
            <a:pPr marL="342900" lvl="0" indent="-342900" algn="l" rtl="0">
              <a:buFont typeface="+mj-lt"/>
              <a:buAutoNum type="arabicParenR"/>
            </a:pPr>
            <a:r>
              <a:rPr lang="en-US" sz="1400" dirty="0" err="1" smtClean="0"/>
              <a:t>Sumber</a:t>
            </a:r>
            <a:r>
              <a:rPr lang="en-US" sz="1400" dirty="0" smtClean="0"/>
              <a:t> </a:t>
            </a:r>
            <a:r>
              <a:rPr lang="en-US" sz="1400" dirty="0" err="1" smtClean="0"/>
              <a:t>yg</a:t>
            </a:r>
            <a:r>
              <a:rPr lang="en-US" sz="1400" dirty="0" smtClean="0"/>
              <a:t> </a:t>
            </a:r>
            <a:r>
              <a:rPr lang="en-US" sz="1400" dirty="0" err="1" smtClean="0"/>
              <a:t>mengalami</a:t>
            </a:r>
            <a:r>
              <a:rPr lang="en-US" sz="1400" dirty="0" smtClean="0"/>
              <a:t> </a:t>
            </a:r>
            <a:r>
              <a:rPr lang="en-US" sz="1400" dirty="0" err="1" smtClean="0"/>
              <a:t>penurunan</a:t>
            </a:r>
            <a:r>
              <a:rPr lang="en-US" sz="1400" dirty="0" smtClean="0"/>
              <a:t> </a:t>
            </a:r>
            <a:r>
              <a:rPr lang="en-US" sz="1400" dirty="0" err="1" smtClean="0"/>
              <a:t>tajam</a:t>
            </a:r>
            <a:r>
              <a:rPr lang="en-US" sz="1400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Pendapatan</a:t>
            </a:r>
            <a:r>
              <a:rPr lang="en-US" sz="1400" b="1" dirty="0" smtClean="0"/>
              <a:t> BLUD </a:t>
            </a:r>
            <a:r>
              <a:rPr lang="en-US" sz="1400" dirty="0" err="1" smtClean="0"/>
              <a:t>turun</a:t>
            </a:r>
            <a:r>
              <a:rPr lang="en-US" sz="1400" dirty="0" smtClean="0"/>
              <a:t> </a:t>
            </a:r>
            <a:r>
              <a:rPr lang="en-US" sz="1400" dirty="0" err="1" smtClean="0"/>
              <a:t>drastis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Rp183,9 </a:t>
            </a:r>
            <a:r>
              <a:rPr lang="en-US" sz="1400" dirty="0" err="1" smtClean="0"/>
              <a:t>miliar</a:t>
            </a:r>
            <a:r>
              <a:rPr lang="en-US" sz="1400" dirty="0" smtClean="0"/>
              <a:t> (2024) </a:t>
            </a:r>
            <a:r>
              <a:rPr lang="en-US" sz="1400" dirty="0" err="1" smtClean="0"/>
              <a:t>menjadi</a:t>
            </a:r>
            <a:r>
              <a:rPr lang="en-US" sz="1400" dirty="0" smtClean="0"/>
              <a:t> </a:t>
            </a:r>
            <a:r>
              <a:rPr lang="en-US" sz="1400" dirty="0" err="1" smtClean="0"/>
              <a:t>nihil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2025,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 smtClean="0"/>
              <a:t>perubahan</a:t>
            </a:r>
            <a:r>
              <a:rPr lang="en-US" sz="1400" dirty="0" smtClean="0"/>
              <a:t> </a:t>
            </a:r>
            <a:r>
              <a:rPr lang="en-US" sz="1400" dirty="0" err="1" smtClean="0"/>
              <a:t>klasifikasi</a:t>
            </a:r>
            <a:r>
              <a:rPr lang="en-US" sz="1400" dirty="0" smtClean="0"/>
              <a:t> </a:t>
            </a:r>
            <a:r>
              <a:rPr lang="en-US" sz="1400" dirty="0" err="1" smtClean="0"/>
              <a:t>pasca</a:t>
            </a:r>
            <a:r>
              <a:rPr lang="en-US" sz="1400" dirty="0" smtClean="0"/>
              <a:t> </a:t>
            </a:r>
            <a:r>
              <a:rPr lang="en-US" sz="1400" b="1" dirty="0" smtClean="0"/>
              <a:t>UU HKPD</a:t>
            </a:r>
            <a:r>
              <a:rPr lang="en-US" sz="1400" dirty="0" smtClean="0"/>
              <a:t>, yang </a:t>
            </a:r>
            <a:r>
              <a:rPr lang="en-US" sz="1400" dirty="0" err="1" smtClean="0"/>
              <a:t>memindahkan</a:t>
            </a:r>
            <a:r>
              <a:rPr lang="en-US" sz="1400" dirty="0" smtClean="0"/>
              <a:t> </a:t>
            </a:r>
            <a:r>
              <a:rPr lang="en-US" sz="1400" dirty="0" err="1" smtClean="0"/>
              <a:t>pencatatan</a:t>
            </a:r>
            <a:r>
              <a:rPr lang="en-US" sz="1400" dirty="0" smtClean="0"/>
              <a:t> </a:t>
            </a:r>
            <a:r>
              <a:rPr lang="en-US" sz="1400" dirty="0" err="1" smtClean="0"/>
              <a:t>pendapatan</a:t>
            </a:r>
            <a:r>
              <a:rPr lang="en-US" sz="1400" dirty="0" smtClean="0"/>
              <a:t> BLUD </a:t>
            </a:r>
            <a:r>
              <a:rPr lang="en-US" sz="1400" dirty="0" err="1" smtClean="0"/>
              <a:t>ke</a:t>
            </a:r>
            <a:r>
              <a:rPr lang="en-US" sz="1400" dirty="0" smtClean="0"/>
              <a:t> </a:t>
            </a:r>
            <a:r>
              <a:rPr lang="en-US" sz="1400" dirty="0" err="1" smtClean="0"/>
              <a:t>pos</a:t>
            </a:r>
            <a:r>
              <a:rPr lang="en-US" sz="1400" dirty="0" smtClean="0"/>
              <a:t> </a:t>
            </a:r>
            <a:r>
              <a:rPr lang="en-US" sz="1400" dirty="0" err="1" smtClean="0"/>
              <a:t>Retribusi</a:t>
            </a:r>
            <a:r>
              <a:rPr lang="en-US" sz="1400" dirty="0" smtClean="0"/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Denda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Pajak</a:t>
            </a:r>
            <a:r>
              <a:rPr lang="en-US" sz="1400" dirty="0" smtClean="0"/>
              <a:t> </a:t>
            </a:r>
            <a:r>
              <a:rPr lang="en-US" sz="1400" dirty="0" err="1" smtClean="0"/>
              <a:t>turun</a:t>
            </a:r>
            <a:r>
              <a:rPr lang="en-US" sz="1400" dirty="0" smtClean="0"/>
              <a:t> </a:t>
            </a:r>
            <a:r>
              <a:rPr lang="en-US" sz="1400" b="1" dirty="0" smtClean="0"/>
              <a:t>-74,51% </a:t>
            </a:r>
            <a:r>
              <a:rPr lang="en-US" sz="1400" b="1" dirty="0" err="1" smtClean="0"/>
              <a:t>yoy</a:t>
            </a:r>
            <a:r>
              <a:rPr lang="en-US" sz="1400" dirty="0" smtClean="0"/>
              <a:t>, </a:t>
            </a:r>
            <a:r>
              <a:rPr lang="en-US" sz="1400" b="1" dirty="0" err="1" smtClean="0"/>
              <a:t>Denda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Pekerjaan</a:t>
            </a:r>
            <a:r>
              <a:rPr lang="en-US" sz="1400" b="1" dirty="0" smtClean="0"/>
              <a:t> -76,84% </a:t>
            </a:r>
            <a:r>
              <a:rPr lang="en-US" sz="1400" b="1" dirty="0" err="1" smtClean="0"/>
              <a:t>yoy</a:t>
            </a:r>
            <a:r>
              <a:rPr lang="en-US" sz="1400" dirty="0" smtClean="0"/>
              <a:t>, </a:t>
            </a:r>
            <a:r>
              <a:rPr lang="en-US" sz="1400" dirty="0" err="1" smtClean="0"/>
              <a:t>serta</a:t>
            </a:r>
            <a:r>
              <a:rPr lang="en-US" sz="1400" dirty="0" smtClean="0"/>
              <a:t> </a:t>
            </a:r>
            <a:r>
              <a:rPr lang="en-US" sz="1400" b="1" dirty="0" err="1" smtClean="0"/>
              <a:t>Sewa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Rumah</a:t>
            </a:r>
            <a:r>
              <a:rPr lang="en-US" sz="1400" b="1" dirty="0" smtClean="0"/>
              <a:t> -38,52% </a:t>
            </a:r>
            <a:r>
              <a:rPr lang="en-US" sz="1400" b="1" dirty="0" err="1" smtClean="0"/>
              <a:t>yoy</a:t>
            </a:r>
            <a:r>
              <a:rPr lang="en-US" sz="1400" dirty="0" smtClean="0"/>
              <a:t>, </a:t>
            </a:r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 smtClean="0"/>
              <a:t>melemahnya</a:t>
            </a:r>
            <a:r>
              <a:rPr lang="en-US" sz="1400" dirty="0" smtClean="0"/>
              <a:t> </a:t>
            </a:r>
            <a:r>
              <a:rPr lang="en-US" sz="1400" dirty="0" err="1" smtClean="0"/>
              <a:t>efisiensi</a:t>
            </a:r>
            <a:r>
              <a:rPr lang="en-US" sz="1400" dirty="0" smtClean="0"/>
              <a:t> </a:t>
            </a:r>
            <a:r>
              <a:rPr lang="en-US" sz="1400" dirty="0" err="1" smtClean="0"/>
              <a:t>penagihan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rendahnya</a:t>
            </a:r>
            <a:r>
              <a:rPr lang="en-US" sz="1400" dirty="0" smtClean="0"/>
              <a:t> </a:t>
            </a:r>
            <a:r>
              <a:rPr lang="en-US" sz="1400" dirty="0" err="1" smtClean="0"/>
              <a:t>pemanfaatan</a:t>
            </a:r>
            <a:r>
              <a:rPr lang="en-US" sz="1400" dirty="0" smtClean="0"/>
              <a:t> </a:t>
            </a:r>
            <a:r>
              <a:rPr lang="en-US" sz="1400" dirty="0" err="1" smtClean="0"/>
              <a:t>aset</a:t>
            </a:r>
            <a:r>
              <a:rPr lang="en-US" sz="1400" dirty="0" smtClean="0"/>
              <a:t> </a:t>
            </a:r>
            <a:r>
              <a:rPr lang="en-US" sz="1400" dirty="0" err="1" smtClean="0"/>
              <a:t>daerah</a:t>
            </a:r>
            <a:r>
              <a:rPr lang="en-US" sz="1400" dirty="0" smtClean="0"/>
              <a:t>.</a:t>
            </a:r>
            <a:endParaRPr lang="en-US" sz="1400" dirty="0">
              <a:solidFill>
                <a:srgbClr val="080808"/>
              </a:solidFill>
            </a:endParaRPr>
          </a:p>
          <a:p>
            <a:pPr marL="342900" lvl="0" indent="-342900" algn="l" rtl="0">
              <a:buFont typeface="+mj-lt"/>
              <a:buAutoNum type="arabicParenR"/>
            </a:pPr>
            <a:r>
              <a:rPr lang="en-US" sz="1400" dirty="0" err="1" smtClean="0"/>
              <a:t>Sumber</a:t>
            </a:r>
            <a:r>
              <a:rPr lang="en-US" sz="1400" dirty="0" smtClean="0"/>
              <a:t> </a:t>
            </a:r>
            <a:r>
              <a:rPr lang="en-US" sz="1400" dirty="0" err="1" smtClean="0"/>
              <a:t>yg</a:t>
            </a:r>
            <a:r>
              <a:rPr lang="en-US" sz="1400" dirty="0" smtClean="0"/>
              <a:t> </a:t>
            </a:r>
            <a:r>
              <a:rPr lang="en-US" sz="1400" dirty="0" err="1" smtClean="0"/>
              <a:t>masih</a:t>
            </a:r>
            <a:r>
              <a:rPr lang="en-US" sz="1400" dirty="0" smtClean="0"/>
              <a:t> </a:t>
            </a:r>
            <a:r>
              <a:rPr lang="en-US" sz="1400" dirty="0" err="1" smtClean="0"/>
              <a:t>bertumbuh</a:t>
            </a:r>
            <a:r>
              <a:rPr lang="en-US" sz="1400" dirty="0" smtClean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Pendapatan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dari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Pengembalian</a:t>
            </a:r>
            <a:r>
              <a:rPr lang="en-US" sz="1400" dirty="0" smtClean="0"/>
              <a:t> </a:t>
            </a:r>
            <a:r>
              <a:rPr lang="en-US" sz="1400" dirty="0" err="1" smtClean="0"/>
              <a:t>tumbuh</a:t>
            </a:r>
            <a:r>
              <a:rPr lang="en-US" sz="1400" dirty="0" smtClean="0"/>
              <a:t> </a:t>
            </a:r>
            <a:r>
              <a:rPr lang="en-US" sz="1400" dirty="0" err="1" smtClean="0"/>
              <a:t>positif</a:t>
            </a:r>
            <a:r>
              <a:rPr lang="en-US" sz="1400" dirty="0" smtClean="0"/>
              <a:t> </a:t>
            </a:r>
            <a:r>
              <a:rPr lang="en-US" sz="1400" b="1" dirty="0" smtClean="0"/>
              <a:t>12,28% </a:t>
            </a:r>
            <a:r>
              <a:rPr lang="en-US" sz="1400" b="1" dirty="0" err="1" smtClean="0"/>
              <a:t>yoy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b="1" dirty="0" smtClean="0"/>
              <a:t>17,02% q-to-q</a:t>
            </a:r>
            <a:r>
              <a:rPr lang="en-US" sz="1400" dirty="0" smtClean="0"/>
              <a:t>, </a:t>
            </a:r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 smtClean="0"/>
              <a:t>adanya</a:t>
            </a:r>
            <a:r>
              <a:rPr lang="en-US" sz="1400" dirty="0" smtClean="0"/>
              <a:t> </a:t>
            </a:r>
            <a:r>
              <a:rPr lang="en-US" sz="1400" dirty="0" err="1" smtClean="0"/>
              <a:t>optimalisasi</a:t>
            </a:r>
            <a:r>
              <a:rPr lang="en-US" sz="1400" dirty="0" smtClean="0"/>
              <a:t> </a:t>
            </a:r>
            <a:r>
              <a:rPr lang="en-US" sz="1400" dirty="0" err="1" smtClean="0"/>
              <a:t>pengembalian</a:t>
            </a:r>
            <a:r>
              <a:rPr lang="en-US" sz="1400" dirty="0" smtClean="0"/>
              <a:t> </a:t>
            </a:r>
            <a:r>
              <a:rPr lang="en-US" sz="1400" dirty="0" err="1" smtClean="0"/>
              <a:t>belanja</a:t>
            </a:r>
            <a:r>
              <a:rPr lang="en-US" sz="1400" dirty="0" smtClean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sisa</a:t>
            </a:r>
            <a:r>
              <a:rPr lang="en-US" sz="1400" dirty="0" smtClean="0"/>
              <a:t> </a:t>
            </a:r>
            <a:r>
              <a:rPr lang="en-US" sz="1400" dirty="0" err="1" smtClean="0"/>
              <a:t>dana</a:t>
            </a:r>
            <a:r>
              <a:rPr lang="en-US" sz="1400" dirty="0" smtClean="0"/>
              <a:t> </a:t>
            </a:r>
            <a:r>
              <a:rPr lang="en-US" sz="1400" dirty="0" err="1" smtClean="0"/>
              <a:t>kegiatan</a:t>
            </a:r>
            <a:endParaRPr lang="en-US" sz="14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80808"/>
                </a:solidFill>
              </a:rPr>
              <a:t>Selain</a:t>
            </a:r>
            <a:r>
              <a:rPr lang="en-US" sz="1400" dirty="0" smtClean="0">
                <a:solidFill>
                  <a:srgbClr val="080808"/>
                </a:solidFill>
              </a:rPr>
              <a:t> </a:t>
            </a:r>
            <a:r>
              <a:rPr lang="en-US" sz="1400" dirty="0" err="1" smtClean="0">
                <a:solidFill>
                  <a:srgbClr val="080808"/>
                </a:solidFill>
              </a:rPr>
              <a:t>itu</a:t>
            </a:r>
            <a:r>
              <a:rPr lang="en-US" sz="1400" dirty="0" smtClean="0">
                <a:solidFill>
                  <a:srgbClr val="080808"/>
                </a:solidFill>
              </a:rPr>
              <a:t>, </a:t>
            </a:r>
            <a:r>
              <a:rPr lang="en-US" sz="1400" b="1" dirty="0" err="1" smtClean="0">
                <a:solidFill>
                  <a:srgbClr val="080808"/>
                </a:solidFill>
              </a:rPr>
              <a:t>P</a:t>
            </a:r>
            <a:r>
              <a:rPr lang="en-US" sz="1400" b="1" dirty="0" err="1" smtClean="0"/>
              <a:t>endapatan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Denda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Opsen</a:t>
            </a:r>
            <a:r>
              <a:rPr lang="en-US" sz="1400" b="1" dirty="0" smtClean="0"/>
              <a:t> PKB/BBNKB</a:t>
            </a:r>
            <a:r>
              <a:rPr lang="en-US" sz="1400" dirty="0" smtClean="0"/>
              <a:t> </a:t>
            </a:r>
            <a:r>
              <a:rPr lang="en-US" sz="1400" dirty="0" err="1" smtClean="0"/>
              <a:t>menjadi</a:t>
            </a:r>
            <a:r>
              <a:rPr lang="en-US" sz="1400" dirty="0" smtClean="0"/>
              <a:t> </a:t>
            </a:r>
            <a:r>
              <a:rPr lang="en-US" sz="1400" dirty="0" err="1" smtClean="0"/>
              <a:t>sumber</a:t>
            </a:r>
            <a:r>
              <a:rPr lang="en-US" sz="1400" dirty="0" smtClean="0"/>
              <a:t> </a:t>
            </a:r>
            <a:r>
              <a:rPr lang="en-US" sz="1400" dirty="0" err="1" smtClean="0"/>
              <a:t>baru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2025, </a:t>
            </a:r>
            <a:r>
              <a:rPr lang="en-US" sz="1400" dirty="0" err="1" smtClean="0"/>
              <a:t>meskipun</a:t>
            </a:r>
            <a:r>
              <a:rPr lang="en-US" sz="1400" dirty="0" smtClean="0"/>
              <a:t> </a:t>
            </a:r>
            <a:r>
              <a:rPr lang="en-US" sz="1400" dirty="0" err="1" smtClean="0"/>
              <a:t>nilainya</a:t>
            </a:r>
            <a:r>
              <a:rPr lang="en-US" sz="1400" dirty="0" smtClean="0"/>
              <a:t> </a:t>
            </a:r>
            <a:r>
              <a:rPr lang="en-US" sz="1400" dirty="0" err="1" smtClean="0"/>
              <a:t>relatif</a:t>
            </a:r>
            <a:r>
              <a:rPr lang="en-US" sz="1400" dirty="0" smtClean="0"/>
              <a:t> </a:t>
            </a:r>
            <a:r>
              <a:rPr lang="en-US" sz="1400" dirty="0" err="1" smtClean="0"/>
              <a:t>kecil</a:t>
            </a:r>
            <a:r>
              <a:rPr lang="en-US" sz="1400" dirty="0" smtClean="0"/>
              <a:t>.</a:t>
            </a:r>
            <a:endParaRPr lang="en-US" sz="1400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7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PERTUMBUHANPENDAPATAN TRANSFER </a:t>
            </a:r>
            <a:r>
              <a:rPr sz="3200" spc="-315" dirty="0" smtClean="0">
                <a:solidFill>
                  <a:srgbClr val="FD302B"/>
                </a:solidFill>
              </a:rPr>
              <a:t>TRIWULAN</a:t>
            </a:r>
            <a:r>
              <a:rPr sz="3200" spc="-190" dirty="0" smtClean="0">
                <a:solidFill>
                  <a:srgbClr val="FD302B"/>
                </a:solidFill>
              </a:rPr>
              <a:t> </a:t>
            </a:r>
            <a:r>
              <a:rPr lang="en-US" sz="3200" spc="-60" dirty="0">
                <a:solidFill>
                  <a:srgbClr val="FD302B"/>
                </a:solidFill>
              </a:rPr>
              <a:t>I</a:t>
            </a:r>
            <a:r>
              <a:rPr sz="3200" spc="-60" dirty="0" smtClean="0">
                <a:solidFill>
                  <a:srgbClr val="FD302B"/>
                </a:solidFill>
              </a:rPr>
              <a:t>-</a:t>
            </a:r>
            <a:r>
              <a:rPr sz="3200" spc="-155" dirty="0" smtClean="0">
                <a:solidFill>
                  <a:srgbClr val="FD302B"/>
                </a:solidFill>
              </a:rPr>
              <a:t>2025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768" y="1146175"/>
            <a:ext cx="9677400" cy="37629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1096768" y="5191772"/>
            <a:ext cx="9677400" cy="95410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 smtClean="0"/>
              <a:t>Pada</a:t>
            </a:r>
            <a:r>
              <a:rPr lang="en-US" sz="1400" dirty="0" smtClean="0"/>
              <a:t> TW I 2025, </a:t>
            </a:r>
            <a:r>
              <a:rPr lang="en-US" sz="1400" dirty="0" err="1"/>
              <a:t>R</a:t>
            </a:r>
            <a:r>
              <a:rPr lang="en-US" sz="1400" dirty="0" err="1" smtClean="0"/>
              <a:t>ealisasi</a:t>
            </a:r>
            <a:r>
              <a:rPr lang="en-US" sz="1400" dirty="0" smtClean="0"/>
              <a:t> </a:t>
            </a:r>
            <a:r>
              <a:rPr lang="en-US" sz="1400" dirty="0" err="1" smtClean="0"/>
              <a:t>Pendapatan</a:t>
            </a:r>
            <a:r>
              <a:rPr lang="en-US" sz="1400" dirty="0" smtClean="0"/>
              <a:t> Transfer </a:t>
            </a:r>
            <a:r>
              <a:rPr lang="en-US" sz="1400" dirty="0" err="1" smtClean="0"/>
              <a:t>tercatat</a:t>
            </a:r>
            <a:r>
              <a:rPr lang="en-US" sz="1400" dirty="0" smtClean="0"/>
              <a:t> </a:t>
            </a:r>
            <a:r>
              <a:rPr lang="en-US" sz="1400" b="1" dirty="0"/>
              <a:t>Rp1,53 </a:t>
            </a:r>
            <a:r>
              <a:rPr lang="en-US" sz="1400" b="1" dirty="0" err="1"/>
              <a:t>triliun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b="1" dirty="0"/>
              <a:t>14,83% </a:t>
            </a:r>
            <a:r>
              <a:rPr lang="en-US" sz="1400" b="1" dirty="0" err="1"/>
              <a:t>dari</a:t>
            </a:r>
            <a:r>
              <a:rPr lang="en-US" sz="1400" b="1" dirty="0"/>
              <a:t> target </a:t>
            </a:r>
            <a:r>
              <a:rPr lang="en-US" sz="1400" b="1" dirty="0" err="1"/>
              <a:t>tahunan</a:t>
            </a:r>
            <a:r>
              <a:rPr lang="en-US" sz="1400" b="1" dirty="0"/>
              <a:t> Rp10,30 </a:t>
            </a:r>
            <a:r>
              <a:rPr lang="en-US" sz="1400" b="1" dirty="0" err="1"/>
              <a:t>triliun</a:t>
            </a:r>
            <a:r>
              <a:rPr lang="en-US" sz="1400" dirty="0"/>
              <a:t>. </a:t>
            </a:r>
            <a:r>
              <a:rPr lang="nn-NO" sz="1400" dirty="0"/>
              <a:t>Dibandingkan </a:t>
            </a:r>
            <a:r>
              <a:rPr lang="nn-NO" sz="1400" dirty="0" smtClean="0"/>
              <a:t>dengan TW </a:t>
            </a:r>
            <a:r>
              <a:rPr lang="nn-NO" sz="1400" dirty="0"/>
              <a:t>I 2024 (</a:t>
            </a:r>
            <a:r>
              <a:rPr lang="nn-NO" sz="1400" b="1" dirty="0"/>
              <a:t>Rp1,78 triliun</a:t>
            </a:r>
            <a:r>
              <a:rPr lang="nn-NO" sz="1400" dirty="0"/>
              <a:t>), terjadi penurunan </a:t>
            </a:r>
            <a:r>
              <a:rPr lang="nn-NO" sz="1400" b="1" dirty="0"/>
              <a:t>14,17% (yoy</a:t>
            </a:r>
            <a:r>
              <a:rPr lang="nn-NO" sz="1400" b="1" dirty="0" smtClean="0"/>
              <a:t>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 smtClean="0"/>
              <a:t>Jika</a:t>
            </a:r>
            <a:r>
              <a:rPr lang="en-US" sz="1400" dirty="0" smtClean="0"/>
              <a:t> </a:t>
            </a:r>
            <a:r>
              <a:rPr lang="en-US" sz="1400" dirty="0" err="1" smtClean="0"/>
              <a:t>dibandingkan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TW </a:t>
            </a:r>
            <a:r>
              <a:rPr lang="en-US" sz="1400" dirty="0"/>
              <a:t>IV 2024, </a:t>
            </a: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 smtClean="0"/>
              <a:t>terjadi</a:t>
            </a:r>
            <a:r>
              <a:rPr lang="en-US" sz="1400" dirty="0" smtClean="0"/>
              <a:t> </a:t>
            </a:r>
            <a:r>
              <a:rPr lang="en-US" sz="1400" dirty="0" err="1" smtClean="0"/>
              <a:t>sebesar</a:t>
            </a:r>
            <a:r>
              <a:rPr lang="en-US" sz="1400" dirty="0" smtClean="0"/>
              <a:t> </a:t>
            </a:r>
            <a:r>
              <a:rPr lang="en-US" sz="1400" b="1" dirty="0"/>
              <a:t>55,44% (q-to-q)</a:t>
            </a:r>
            <a:r>
              <a:rPr lang="en-US" sz="1400" dirty="0"/>
              <a:t>,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musiman</a:t>
            </a:r>
            <a:r>
              <a:rPr lang="en-US" sz="1400" dirty="0"/>
              <a:t> di </a:t>
            </a:r>
            <a:r>
              <a:rPr lang="en-US" sz="1400" dirty="0" err="1"/>
              <a:t>mana</a:t>
            </a:r>
            <a:r>
              <a:rPr lang="en-US" sz="1400" dirty="0"/>
              <a:t> transfer </a:t>
            </a:r>
            <a:r>
              <a:rPr lang="en-US" sz="1400" dirty="0" err="1"/>
              <a:t>pusat</a:t>
            </a:r>
            <a:r>
              <a:rPr lang="en-US" sz="1400" dirty="0"/>
              <a:t> </a:t>
            </a:r>
            <a:r>
              <a:rPr lang="en-US" sz="1400" dirty="0" err="1"/>
              <a:t>maupun</a:t>
            </a:r>
            <a:r>
              <a:rPr lang="en-US" sz="1400" dirty="0"/>
              <a:t> </a:t>
            </a:r>
            <a:r>
              <a:rPr lang="en-US" sz="1400" dirty="0" err="1"/>
              <a:t>provinsi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besar</a:t>
            </a:r>
            <a:r>
              <a:rPr lang="en-US" sz="1400" dirty="0"/>
              <a:t> </a:t>
            </a:r>
            <a:r>
              <a:rPr lang="en-US" sz="1400" dirty="0" err="1"/>
              <a:t>disalurkan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pertengahan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akhir</a:t>
            </a:r>
            <a:r>
              <a:rPr lang="en-US" sz="1400" dirty="0"/>
              <a:t> </a:t>
            </a:r>
            <a:r>
              <a:rPr lang="en-US" sz="1400" dirty="0" err="1" smtClean="0"/>
              <a:t>tahun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8775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1677322"/>
              </p:ext>
            </p:extLst>
          </p:nvPr>
        </p:nvGraphicFramePr>
        <p:xfrm>
          <a:off x="417296" y="1146175"/>
          <a:ext cx="7134225" cy="478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Worksheet" r:id="rId6" imgW="7134055" imgH="4781717" progId="Excel.Sheet.12">
                  <p:embed/>
                </p:oleObj>
              </mc:Choice>
              <mc:Fallback>
                <p:oleObj name="Worksheet" r:id="rId6" imgW="7134055" imgH="47817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7296" y="1146175"/>
                        <a:ext cx="7134225" cy="4781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863290" y="917575"/>
            <a:ext cx="3990593" cy="526297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600" b="1" dirty="0" smtClean="0"/>
              <a:t>DBH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/>
              <a:t>k</a:t>
            </a:r>
            <a:r>
              <a:rPr lang="en-US" sz="1600" dirty="0" err="1" smtClean="0"/>
              <a:t>eseluruhan</a:t>
            </a:r>
            <a:r>
              <a:rPr lang="en-US" sz="1600" dirty="0" smtClean="0"/>
              <a:t>, Total </a:t>
            </a:r>
            <a:r>
              <a:rPr lang="en-US" sz="1600" dirty="0" err="1" smtClean="0"/>
              <a:t>Realisasi</a:t>
            </a:r>
            <a:r>
              <a:rPr lang="en-US" sz="1600" dirty="0" smtClean="0"/>
              <a:t> DBH TW </a:t>
            </a:r>
            <a:r>
              <a:rPr lang="en-US" sz="1600" dirty="0"/>
              <a:t>I 2025 </a:t>
            </a:r>
            <a:r>
              <a:rPr lang="en-US" sz="1600" dirty="0" err="1"/>
              <a:t>mencapai</a:t>
            </a:r>
            <a:r>
              <a:rPr lang="en-US" sz="1600" dirty="0"/>
              <a:t> </a:t>
            </a:r>
            <a:r>
              <a:rPr lang="en-US" sz="1600" b="1" dirty="0"/>
              <a:t>Rp1,41 </a:t>
            </a:r>
            <a:r>
              <a:rPr lang="en-US" sz="1600" b="1" dirty="0" err="1"/>
              <a:t>triliun</a:t>
            </a:r>
            <a:r>
              <a:rPr lang="en-US" sz="1600" dirty="0"/>
              <a:t>, </a:t>
            </a:r>
            <a:r>
              <a:rPr lang="en-US" sz="1600" dirty="0" err="1"/>
              <a:t>turun</a:t>
            </a:r>
            <a:r>
              <a:rPr lang="en-US" sz="1600" dirty="0"/>
              <a:t> </a:t>
            </a:r>
            <a:r>
              <a:rPr lang="en-US" sz="1600" b="1" dirty="0"/>
              <a:t>11,5% </a:t>
            </a:r>
            <a:r>
              <a:rPr lang="en-US" sz="1600" b="1" dirty="0" err="1"/>
              <a:t>yoy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b="1" dirty="0"/>
              <a:t>48,36% </a:t>
            </a:r>
            <a:r>
              <a:rPr lang="en-US" sz="1600" b="1" dirty="0" smtClean="0"/>
              <a:t>q-to-q</a:t>
            </a:r>
            <a:r>
              <a:rPr lang="en-US" sz="1600" dirty="0" smtClean="0"/>
              <a:t>.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terutama</a:t>
            </a:r>
            <a:r>
              <a:rPr lang="en-US" sz="1600" dirty="0"/>
              <a:t> </a:t>
            </a:r>
            <a:r>
              <a:rPr lang="en-US" sz="1600" dirty="0" err="1"/>
              <a:t>disebabkan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belum</a:t>
            </a:r>
            <a:r>
              <a:rPr lang="en-US" sz="1600" dirty="0"/>
              <a:t> </a:t>
            </a:r>
            <a:r>
              <a:rPr lang="en-US" sz="1600" dirty="0" err="1"/>
              <a:t>terealisasinya</a:t>
            </a:r>
            <a:r>
              <a:rPr lang="en-US" sz="1600" dirty="0"/>
              <a:t> DBH </a:t>
            </a:r>
            <a:r>
              <a:rPr lang="en-US" sz="1600" dirty="0" err="1" smtClean="0"/>
              <a:t>Pajak</a:t>
            </a:r>
            <a:r>
              <a:rPr lang="en-US" sz="1600" dirty="0" smtClean="0"/>
              <a:t> </a:t>
            </a:r>
            <a:r>
              <a:rPr lang="en-US" sz="1600" dirty="0" err="1" smtClean="0"/>
              <a:t>akibat</a:t>
            </a:r>
            <a:r>
              <a:rPr lang="en-US" sz="1600" dirty="0" smtClean="0"/>
              <a:t> </a:t>
            </a:r>
            <a:r>
              <a:rPr lang="en-US" sz="1600" dirty="0" err="1" smtClean="0"/>
              <a:t>belum</a:t>
            </a:r>
            <a:r>
              <a:rPr lang="en-US" sz="1600" dirty="0" smtClean="0"/>
              <a:t>/</a:t>
            </a:r>
            <a:r>
              <a:rPr lang="en-US" sz="1600" dirty="0" err="1" smtClean="0"/>
              <a:t>terlambatnya</a:t>
            </a:r>
            <a:r>
              <a:rPr lang="en-US" sz="1600" dirty="0" smtClean="0"/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penyampaian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Berita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Acara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Rekonsiliasi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(BAR)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Pajak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Pusat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semester 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II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TA. 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2024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ke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Kementerian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Keuangan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600" dirty="0" err="1" smtClean="0"/>
              <a:t>Kondisi</a:t>
            </a:r>
            <a:r>
              <a:rPr lang="en-US" sz="1600" dirty="0" smtClean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menekan</a:t>
            </a:r>
            <a:r>
              <a:rPr lang="en-US" sz="1600" dirty="0"/>
              <a:t> </a:t>
            </a:r>
            <a:r>
              <a:rPr lang="en-US" sz="1600" dirty="0" err="1"/>
              <a:t>pertumbuhan</a:t>
            </a:r>
            <a:r>
              <a:rPr lang="en-US" sz="1600" dirty="0"/>
              <a:t> DBH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tercatat</a:t>
            </a:r>
            <a:r>
              <a:rPr lang="en-US" sz="1600" dirty="0"/>
              <a:t> </a:t>
            </a:r>
            <a:r>
              <a:rPr lang="en-US" sz="1600" dirty="0" err="1"/>
              <a:t>turun</a:t>
            </a:r>
            <a:r>
              <a:rPr lang="en-US" sz="1600" dirty="0"/>
              <a:t> 100 </a:t>
            </a:r>
            <a:r>
              <a:rPr lang="en-US" sz="1600" dirty="0" err="1"/>
              <a:t>persen</a:t>
            </a:r>
            <a:r>
              <a:rPr lang="en-US" sz="1600" dirty="0"/>
              <a:t> </a:t>
            </a:r>
            <a:r>
              <a:rPr lang="en-US" sz="1600" dirty="0" err="1"/>
              <a:t>yoy</a:t>
            </a:r>
            <a:r>
              <a:rPr lang="en-US" sz="1600" dirty="0"/>
              <a:t> </a:t>
            </a:r>
            <a:r>
              <a:rPr lang="en-US" sz="1600" dirty="0" err="1"/>
              <a:t>maupun</a:t>
            </a:r>
            <a:r>
              <a:rPr lang="en-US" sz="1600" dirty="0"/>
              <a:t> </a:t>
            </a:r>
            <a:r>
              <a:rPr lang="en-US" sz="1600" dirty="0" smtClean="0"/>
              <a:t>q-to-q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600" dirty="0" err="1" smtClean="0"/>
              <a:t>Sementara</a:t>
            </a:r>
            <a:r>
              <a:rPr lang="en-US" sz="1600" dirty="0" smtClean="0"/>
              <a:t> </a:t>
            </a:r>
            <a:r>
              <a:rPr lang="en-US" sz="1600" dirty="0" err="1"/>
              <a:t>itu</a:t>
            </a:r>
            <a:r>
              <a:rPr lang="en-US" sz="1600" dirty="0"/>
              <a:t>,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DBH </a:t>
            </a:r>
            <a:r>
              <a:rPr lang="en-US" sz="16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Sumber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Daya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Alam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(SDA)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mencapai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Rp1,41 </a:t>
            </a:r>
            <a:r>
              <a:rPr lang="en-US" sz="16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triliun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naik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tipis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-0,13% </a:t>
            </a:r>
            <a:r>
              <a:rPr lang="en-US" sz="16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yoy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tetapi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turun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48,36% </a:t>
            </a:r>
            <a:r>
              <a:rPr lang="en-US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q-to-q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. Hal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dipengaruhi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fluktuasi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harga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batubara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minyak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bumi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di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awal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2025 yang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lebih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rendah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dibanding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periode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sebelumnya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ditambah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pola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transfer </a:t>
            </a:r>
            <a:r>
              <a:rPr lang="en-US" sz="16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dari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pemerintah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pusat</a:t>
            </a:r>
            <a:r>
              <a:rPr lang="en-US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yang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menumpuk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pada</a:t>
            </a: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semester II.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4860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569161" y="881506"/>
            <a:ext cx="4368877" cy="569386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 smtClean="0"/>
              <a:t>2. DAU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DAK</a:t>
            </a:r>
            <a:endParaRPr lang="en-US" sz="1400" b="1" dirty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dirty="0" err="1" smtClean="0">
                <a:solidFill>
                  <a:schemeClr val="dk1"/>
                </a:solidFill>
              </a:rPr>
              <a:t>Realisasi</a:t>
            </a:r>
            <a:r>
              <a:rPr lang="en-US" sz="1400" dirty="0" smtClean="0">
                <a:solidFill>
                  <a:schemeClr val="dk1"/>
                </a:solidFill>
              </a:rPr>
              <a:t> </a:t>
            </a:r>
            <a:r>
              <a:rPr lang="en-US" sz="1400" dirty="0">
                <a:solidFill>
                  <a:schemeClr val="dk1"/>
                </a:solidFill>
              </a:rPr>
              <a:t>TW I 2025 </a:t>
            </a:r>
            <a:r>
              <a:rPr lang="en-US" sz="1400" dirty="0" err="1">
                <a:solidFill>
                  <a:schemeClr val="dk1"/>
                </a:solidFill>
              </a:rPr>
              <a:t>sebesar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b="1" dirty="0">
                <a:solidFill>
                  <a:schemeClr val="dk1"/>
                </a:solidFill>
              </a:rPr>
              <a:t>Rp104,1 </a:t>
            </a:r>
            <a:r>
              <a:rPr lang="en-US" sz="1400" b="1" dirty="0" err="1">
                <a:solidFill>
                  <a:schemeClr val="dk1"/>
                </a:solidFill>
              </a:rPr>
              <a:t>miliar</a:t>
            </a:r>
            <a:r>
              <a:rPr lang="en-US" sz="1400" dirty="0">
                <a:solidFill>
                  <a:schemeClr val="dk1"/>
                </a:solidFill>
              </a:rPr>
              <a:t>, </a:t>
            </a:r>
            <a:r>
              <a:rPr lang="en-US" sz="1400" dirty="0" err="1">
                <a:solidFill>
                  <a:schemeClr val="dk1"/>
                </a:solidFill>
              </a:rPr>
              <a:t>tumbuh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b="1" dirty="0">
                <a:solidFill>
                  <a:schemeClr val="dk1"/>
                </a:solidFill>
              </a:rPr>
              <a:t>37,84% </a:t>
            </a:r>
            <a:r>
              <a:rPr lang="en-US" sz="1400" b="1" dirty="0" err="1">
                <a:solidFill>
                  <a:schemeClr val="dk1"/>
                </a:solidFill>
              </a:rPr>
              <a:t>yoy</a:t>
            </a:r>
            <a:r>
              <a:rPr lang="en-US" sz="1400" dirty="0">
                <a:solidFill>
                  <a:schemeClr val="dk1"/>
                </a:solidFill>
              </a:rPr>
              <a:t>, </a:t>
            </a:r>
            <a:r>
              <a:rPr lang="en-US" sz="1400" dirty="0" err="1">
                <a:solidFill>
                  <a:schemeClr val="dk1"/>
                </a:solidFill>
              </a:rPr>
              <a:t>namun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turun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b="1" dirty="0">
                <a:solidFill>
                  <a:schemeClr val="dk1"/>
                </a:solidFill>
              </a:rPr>
              <a:t>48,86% </a:t>
            </a:r>
            <a:r>
              <a:rPr lang="en-US" sz="1400" b="1" dirty="0" smtClean="0">
                <a:solidFill>
                  <a:schemeClr val="dk1"/>
                </a:solidFill>
              </a:rPr>
              <a:t>q-to-q</a:t>
            </a:r>
            <a:r>
              <a:rPr lang="en-US" sz="1400" dirty="0" smtClean="0">
                <a:solidFill>
                  <a:schemeClr val="dk1"/>
                </a:solidFill>
              </a:rPr>
              <a:t>. </a:t>
            </a:r>
            <a:r>
              <a:rPr lang="en-US" sz="1400" dirty="0" err="1" smtClean="0">
                <a:solidFill>
                  <a:schemeClr val="dk1"/>
                </a:solidFill>
              </a:rPr>
              <a:t>Peningkatan</a:t>
            </a:r>
            <a:r>
              <a:rPr lang="en-US" sz="1400" dirty="0" smtClean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yoy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mencerminkan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adanya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penyesuaian</a:t>
            </a:r>
            <a:r>
              <a:rPr lang="en-US" sz="1400" dirty="0">
                <a:solidFill>
                  <a:schemeClr val="dk1"/>
                </a:solidFill>
              </a:rPr>
              <a:t> formula DAU, </a:t>
            </a:r>
            <a:r>
              <a:rPr lang="en-US" sz="1400" dirty="0" err="1">
                <a:solidFill>
                  <a:schemeClr val="dk1"/>
                </a:solidFill>
              </a:rPr>
              <a:t>sementara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kontraksi</a:t>
            </a:r>
            <a:r>
              <a:rPr lang="en-US" sz="1400" dirty="0">
                <a:solidFill>
                  <a:schemeClr val="dk1"/>
                </a:solidFill>
              </a:rPr>
              <a:t> q-to-q </a:t>
            </a:r>
            <a:r>
              <a:rPr lang="en-US" sz="1400" dirty="0" err="1" smtClean="0"/>
              <a:t>dinilai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chemeClr val="dk1"/>
                </a:solidFill>
              </a:rPr>
              <a:t>wajar</a:t>
            </a:r>
            <a:r>
              <a:rPr lang="en-US" sz="1400" dirty="0" smtClean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karena</a:t>
            </a:r>
            <a:r>
              <a:rPr lang="en-US" sz="1400" dirty="0">
                <a:solidFill>
                  <a:schemeClr val="dk1"/>
                </a:solidFill>
              </a:rPr>
              <a:t> di TW IV </a:t>
            </a:r>
            <a:r>
              <a:rPr lang="en-US" sz="1400" dirty="0" err="1">
                <a:solidFill>
                  <a:schemeClr val="dk1"/>
                </a:solidFill>
              </a:rPr>
              <a:t>biasanya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penyaluran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lebih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besar</a:t>
            </a:r>
            <a:r>
              <a:rPr lang="en-US" sz="1400" dirty="0" smtClean="0">
                <a:solidFill>
                  <a:schemeClr val="dk1"/>
                </a:solidFill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dirty="0" err="1" smtClean="0"/>
              <a:t>Sedangkan</a:t>
            </a:r>
            <a:r>
              <a:rPr lang="en-US" sz="1400" dirty="0" smtClean="0"/>
              <a:t> DAK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b="1" dirty="0"/>
              <a:t>Rp8,86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236,21%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dorongan</a:t>
            </a:r>
            <a:r>
              <a:rPr lang="en-US" sz="1400" dirty="0"/>
              <a:t> </a:t>
            </a:r>
            <a:r>
              <a:rPr lang="en-US" sz="1400" dirty="0" err="1"/>
              <a:t>percepatan</a:t>
            </a:r>
            <a:r>
              <a:rPr lang="en-US" sz="1400" dirty="0"/>
              <a:t> </a:t>
            </a:r>
            <a:r>
              <a:rPr lang="en-US" sz="1400" dirty="0" err="1"/>
              <a:t>pembangunan</a:t>
            </a:r>
            <a:r>
              <a:rPr lang="en-US" sz="1400" dirty="0"/>
              <a:t> </a:t>
            </a:r>
            <a:r>
              <a:rPr lang="en-US" sz="1400" dirty="0" err="1"/>
              <a:t>infrastruktur</a:t>
            </a:r>
            <a:r>
              <a:rPr lang="en-US" sz="1400" dirty="0"/>
              <a:t> </a:t>
            </a:r>
            <a:r>
              <a:rPr lang="en-US" sz="1400" dirty="0" err="1"/>
              <a:t>pendidikan</a:t>
            </a:r>
            <a:r>
              <a:rPr lang="en-US" sz="1400" dirty="0"/>
              <a:t>, </a:t>
            </a:r>
            <a:r>
              <a:rPr lang="en-US" sz="1400" dirty="0" err="1"/>
              <a:t>kesehatan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jalan</a:t>
            </a:r>
            <a:r>
              <a:rPr lang="en-US" sz="1400" dirty="0"/>
              <a:t> </a:t>
            </a:r>
            <a:r>
              <a:rPr lang="en-US" sz="1400" dirty="0" err="1"/>
              <a:t>penyangga</a:t>
            </a:r>
            <a:r>
              <a:rPr lang="en-US" sz="1400" dirty="0"/>
              <a:t> IKN. </a:t>
            </a:r>
            <a:r>
              <a:rPr lang="en-US" sz="1400" dirty="0" err="1"/>
              <a:t>Meski</a:t>
            </a:r>
            <a:r>
              <a:rPr lang="en-US" sz="1400" dirty="0"/>
              <a:t> </a:t>
            </a:r>
            <a:r>
              <a:rPr lang="en-US" sz="1400" dirty="0" err="1"/>
              <a:t>demikian</a:t>
            </a:r>
            <a:r>
              <a:rPr lang="en-US" sz="1400" dirty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b="1" dirty="0"/>
              <a:t>95,87% (q-to-q)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pencairan</a:t>
            </a:r>
            <a:r>
              <a:rPr lang="en-US" sz="1400" dirty="0"/>
              <a:t> DAK </a:t>
            </a:r>
            <a:r>
              <a:rPr lang="en-US" sz="1400" dirty="0" err="1"/>
              <a:t>fisik</a:t>
            </a:r>
            <a:r>
              <a:rPr lang="en-US" sz="1400" dirty="0"/>
              <a:t> </a:t>
            </a:r>
            <a:r>
              <a:rPr lang="en-US" sz="1400" dirty="0" err="1"/>
              <a:t>baru</a:t>
            </a:r>
            <a:r>
              <a:rPr lang="en-US" sz="1400" dirty="0"/>
              <a:t> </a:t>
            </a:r>
            <a:r>
              <a:rPr lang="en-US" sz="1400" dirty="0" err="1"/>
              <a:t>berjalan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proses </a:t>
            </a:r>
            <a:r>
              <a:rPr lang="en-US" sz="1400" dirty="0" err="1"/>
              <a:t>lelang</a:t>
            </a:r>
            <a:r>
              <a:rPr lang="en-US" sz="1400" dirty="0"/>
              <a:t> </a:t>
            </a:r>
            <a:r>
              <a:rPr lang="en-US" sz="1400" dirty="0" err="1"/>
              <a:t>proyek</a:t>
            </a:r>
            <a:r>
              <a:rPr lang="en-US" sz="1400" dirty="0"/>
              <a:t>, yang </a:t>
            </a:r>
            <a:r>
              <a:rPr lang="en-US" sz="1400" dirty="0" err="1"/>
              <a:t>umumnya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dirty="0" err="1"/>
              <a:t>pertengahan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 smtClean="0"/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dirty="0" smtClean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 smtClean="0"/>
              <a:t>3. </a:t>
            </a:r>
            <a:r>
              <a:rPr lang="en-US" sz="1400" b="1" dirty="0" err="1" smtClean="0"/>
              <a:t>Insentif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Fiskal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Dana </a:t>
            </a:r>
            <a:r>
              <a:rPr lang="en-US" sz="1400" b="1" dirty="0" err="1" smtClean="0"/>
              <a:t>Desa</a:t>
            </a:r>
            <a:endParaRPr lang="en-US" sz="1400" b="1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ada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insentif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smtClean="0"/>
              <a:t>TW I </a:t>
            </a:r>
            <a:r>
              <a:rPr lang="en-US" sz="1400" dirty="0"/>
              <a:t>2025,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penyalurannya</a:t>
            </a:r>
            <a:r>
              <a:rPr lang="en-US" sz="1400" dirty="0"/>
              <a:t> </a:t>
            </a:r>
            <a:r>
              <a:rPr lang="en-US" sz="1400" dirty="0" err="1"/>
              <a:t>bergantung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capaian</a:t>
            </a:r>
            <a:r>
              <a:rPr lang="en-US" sz="1400" dirty="0"/>
              <a:t> </a:t>
            </a:r>
            <a:r>
              <a:rPr lang="en-US" sz="1400" dirty="0" err="1"/>
              <a:t>indikator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pengendalian</a:t>
            </a:r>
            <a:r>
              <a:rPr lang="en-US" sz="1400" dirty="0"/>
              <a:t> </a:t>
            </a:r>
            <a:r>
              <a:rPr lang="en-US" sz="1400" dirty="0" err="1"/>
              <a:t>inflasi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digitalisasi</a:t>
            </a:r>
            <a:r>
              <a:rPr lang="en-US" sz="1400" dirty="0"/>
              <a:t> </a:t>
            </a:r>
            <a:r>
              <a:rPr lang="en-US" sz="1400" dirty="0" err="1"/>
              <a:t>keuangan</a:t>
            </a:r>
            <a:r>
              <a:rPr lang="en-US" sz="1400" dirty="0"/>
              <a:t>, yang </a:t>
            </a:r>
            <a:r>
              <a:rPr lang="en-US" sz="1400" dirty="0" err="1"/>
              <a:t>biasanya</a:t>
            </a:r>
            <a:r>
              <a:rPr lang="en-US" sz="1400" dirty="0"/>
              <a:t> </a:t>
            </a:r>
            <a:r>
              <a:rPr lang="en-US" sz="1400" dirty="0" err="1"/>
              <a:t>dinilai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dicairkan</a:t>
            </a:r>
            <a:r>
              <a:rPr lang="en-US" sz="1400" dirty="0"/>
              <a:t> </a:t>
            </a:r>
            <a:r>
              <a:rPr lang="en-US" sz="1400" dirty="0" err="1"/>
              <a:t>pertengahan</a:t>
            </a:r>
            <a:r>
              <a:rPr lang="en-US" sz="1400" dirty="0"/>
              <a:t> </a:t>
            </a:r>
            <a:r>
              <a:rPr lang="en-US" sz="1400" dirty="0" err="1" smtClean="0"/>
              <a:t>tahun</a:t>
            </a:r>
            <a:r>
              <a:rPr lang="en-US" sz="1400" b="1" dirty="0" smtClean="0"/>
              <a:t>. </a:t>
            </a:r>
            <a:r>
              <a:rPr lang="en-US" sz="1400" dirty="0" err="1" smtClean="0"/>
              <a:t>Sementara</a:t>
            </a:r>
            <a:r>
              <a:rPr lang="en-US" sz="1400" dirty="0" smtClean="0"/>
              <a:t> </a:t>
            </a:r>
            <a:r>
              <a:rPr lang="en-US" sz="1400" dirty="0" err="1" smtClean="0"/>
              <a:t>itu</a:t>
            </a:r>
            <a:r>
              <a:rPr lang="en-US" sz="1400" dirty="0"/>
              <a:t> Dana </a:t>
            </a:r>
            <a:r>
              <a:rPr lang="en-US" sz="1400" dirty="0" err="1"/>
              <a:t>Desa</a:t>
            </a:r>
            <a:r>
              <a:rPr lang="en-US" sz="1400" dirty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tersalurkan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smtClean="0"/>
              <a:t>TW I </a:t>
            </a:r>
            <a:r>
              <a:rPr lang="en-US" sz="1400" dirty="0"/>
              <a:t>2025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tahap</a:t>
            </a:r>
            <a:r>
              <a:rPr lang="en-US" sz="1400" dirty="0"/>
              <a:t> </a:t>
            </a:r>
            <a:r>
              <a:rPr lang="en-US" sz="1400" dirty="0" err="1"/>
              <a:t>pemenuhan</a:t>
            </a:r>
            <a:r>
              <a:rPr lang="en-US" sz="1400" dirty="0"/>
              <a:t> </a:t>
            </a:r>
            <a:r>
              <a:rPr lang="en-US" sz="1400" dirty="0" err="1"/>
              <a:t>syarat</a:t>
            </a:r>
            <a:r>
              <a:rPr lang="en-US" sz="1400" dirty="0"/>
              <a:t> </a:t>
            </a:r>
            <a:r>
              <a:rPr lang="en-US" sz="1400" dirty="0" err="1"/>
              <a:t>administrasi</a:t>
            </a:r>
            <a:r>
              <a:rPr lang="en-US" sz="1400" dirty="0"/>
              <a:t>. Dari </a:t>
            </a:r>
            <a:r>
              <a:rPr lang="en-US" sz="1400" dirty="0" err="1"/>
              <a:t>sisi</a:t>
            </a:r>
            <a:r>
              <a:rPr lang="en-US" sz="1400" dirty="0"/>
              <a:t> </a:t>
            </a:r>
            <a:r>
              <a:rPr lang="en-US" sz="1400" dirty="0" err="1"/>
              <a:t>sosial</a:t>
            </a:r>
            <a:r>
              <a:rPr lang="en-US" sz="1400" dirty="0"/>
              <a:t>,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Kukar</a:t>
            </a:r>
            <a:r>
              <a:rPr lang="en-US" sz="1400" dirty="0"/>
              <a:t> yang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/>
              <a:t>wilayah</a:t>
            </a:r>
            <a:r>
              <a:rPr lang="en-US" sz="1400" dirty="0"/>
              <a:t> </a:t>
            </a:r>
            <a:r>
              <a:rPr lang="en-US" sz="1400" dirty="0" err="1"/>
              <a:t>geografis</a:t>
            </a:r>
            <a:r>
              <a:rPr lang="en-US" sz="1400" dirty="0"/>
              <a:t> </a:t>
            </a:r>
            <a:r>
              <a:rPr lang="en-US" sz="1400" dirty="0" err="1"/>
              <a:t>luas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akses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desa-desa</a:t>
            </a:r>
            <a:r>
              <a:rPr lang="en-US" sz="1400" dirty="0"/>
              <a:t> </a:t>
            </a:r>
            <a:r>
              <a:rPr lang="en-US" sz="1400" dirty="0" err="1"/>
              <a:t>terpencil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tantangan</a:t>
            </a:r>
            <a:r>
              <a:rPr lang="en-US" sz="1400" dirty="0"/>
              <a:t> </a:t>
            </a:r>
            <a:r>
              <a:rPr lang="en-US" sz="1400" dirty="0" err="1"/>
              <a:t>tersendiri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percepatan</a:t>
            </a:r>
            <a:r>
              <a:rPr lang="en-US" sz="1400" dirty="0"/>
              <a:t> </a:t>
            </a:r>
            <a:r>
              <a:rPr lang="en-US" sz="1400" dirty="0" err="1"/>
              <a:t>penyaluran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324" y="993775"/>
            <a:ext cx="7195895" cy="478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3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2 . TRANSFER ANTAR DAERAH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572471" y="4421518"/>
            <a:ext cx="10700826" cy="1569660"/>
          </a:xfrm>
          <a:prstGeom prst="rect">
            <a:avLst/>
          </a:prstGeom>
          <a:ln>
            <a:solidFill>
              <a:srgbClr val="FFE6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b="1" dirty="0" err="1"/>
              <a:t>Triwulan</a:t>
            </a:r>
            <a:r>
              <a:rPr lang="en-US" sz="1600" b="1" dirty="0"/>
              <a:t> I 2025</a:t>
            </a:r>
            <a:r>
              <a:rPr lang="en-US" sz="1600" dirty="0"/>
              <a:t>, </a:t>
            </a:r>
            <a:r>
              <a:rPr lang="en-US" sz="1600" dirty="0" err="1"/>
              <a:t>Pendapatan</a:t>
            </a:r>
            <a:r>
              <a:rPr lang="en-US" sz="1600" dirty="0"/>
              <a:t> DBH </a:t>
            </a:r>
            <a:r>
              <a:rPr lang="en-US" sz="1600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Pemerintah</a:t>
            </a:r>
            <a:r>
              <a:rPr lang="en-US" sz="1600" dirty="0"/>
              <a:t> </a:t>
            </a:r>
            <a:r>
              <a:rPr lang="en-US" sz="1600" dirty="0" err="1" smtClean="0"/>
              <a:t>Provinsi</a:t>
            </a:r>
            <a:r>
              <a:rPr lang="en-US" sz="1600" dirty="0" smtClean="0"/>
              <a:t> </a:t>
            </a:r>
            <a:r>
              <a:rPr lang="en-US" sz="1600" dirty="0" err="1" smtClean="0"/>
              <a:t>Kaltim</a:t>
            </a:r>
            <a:r>
              <a:rPr lang="en-US" sz="1600" dirty="0" smtClean="0"/>
              <a:t> </a:t>
            </a:r>
            <a:r>
              <a:rPr lang="en-US" sz="1600" b="1" dirty="0" err="1"/>
              <a:t>belum</a:t>
            </a:r>
            <a:r>
              <a:rPr lang="en-US" sz="1600" b="1" dirty="0"/>
              <a:t> </a:t>
            </a:r>
            <a:r>
              <a:rPr lang="en-US" sz="1600" b="1" dirty="0" err="1"/>
              <a:t>terealisasi</a:t>
            </a:r>
            <a:r>
              <a:rPr lang="en-US" sz="1600" b="1" dirty="0"/>
              <a:t> </a:t>
            </a:r>
            <a:r>
              <a:rPr lang="en-US" sz="1600" b="1" dirty="0" err="1"/>
              <a:t>sama</a:t>
            </a:r>
            <a:r>
              <a:rPr lang="en-US" sz="1600" b="1" dirty="0"/>
              <a:t> </a:t>
            </a:r>
            <a:r>
              <a:rPr lang="en-US" sz="1600" b="1" dirty="0" err="1"/>
              <a:t>sekali</a:t>
            </a:r>
            <a:r>
              <a:rPr lang="en-US" sz="1600" dirty="0"/>
              <a:t>,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realisasi</a:t>
            </a:r>
            <a:r>
              <a:rPr lang="en-US" sz="1600" dirty="0"/>
              <a:t> Rp0.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periode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2024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Rp104,02 </a:t>
            </a:r>
            <a:r>
              <a:rPr lang="en-US" sz="1600" b="1" dirty="0" err="1"/>
              <a:t>miliar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b="1" dirty="0"/>
              <a:t>100% (</a:t>
            </a:r>
            <a:r>
              <a:rPr lang="en-US" sz="1600" b="1" dirty="0" err="1"/>
              <a:t>yoy</a:t>
            </a:r>
            <a:r>
              <a:rPr lang="en-US" sz="1600" b="1" dirty="0"/>
              <a:t>)</a:t>
            </a:r>
            <a:r>
              <a:rPr lang="en-US" sz="1600" dirty="0"/>
              <a:t>. </a:t>
            </a:r>
            <a:r>
              <a:rPr lang="en-US" sz="1600" dirty="0" err="1"/>
              <a:t>Demikian</a:t>
            </a:r>
            <a:r>
              <a:rPr lang="en-US" sz="1600" dirty="0"/>
              <a:t> pula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Triwulan</a:t>
            </a:r>
            <a:r>
              <a:rPr lang="en-US" sz="1600" dirty="0"/>
              <a:t> IV 2024 </a:t>
            </a:r>
            <a:r>
              <a:rPr lang="en-US" sz="1600" dirty="0" err="1"/>
              <a:t>sebesar</a:t>
            </a:r>
            <a:r>
              <a:rPr lang="en-US" sz="1600" dirty="0"/>
              <a:t> </a:t>
            </a:r>
            <a:r>
              <a:rPr lang="en-US" sz="1600" b="1" dirty="0"/>
              <a:t>Rp174,61 </a:t>
            </a:r>
            <a:r>
              <a:rPr lang="en-US" sz="1600" b="1" dirty="0" err="1"/>
              <a:t>miliar</a:t>
            </a:r>
            <a:r>
              <a:rPr lang="en-US" sz="1600" dirty="0"/>
              <a:t>, </a:t>
            </a:r>
            <a:r>
              <a:rPr lang="en-US" sz="1600" dirty="0" err="1"/>
              <a:t>realisasi</a:t>
            </a:r>
            <a:r>
              <a:rPr lang="en-US" sz="1600" dirty="0"/>
              <a:t>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b="1" dirty="0"/>
              <a:t>100% (q-to-q</a:t>
            </a:r>
            <a:r>
              <a:rPr lang="en-US" sz="1600" b="1" dirty="0" smtClean="0"/>
              <a:t>)</a:t>
            </a:r>
            <a:r>
              <a:rPr lang="en-US" sz="1600" dirty="0"/>
              <a:t>.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,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bersifat</a:t>
            </a:r>
            <a:r>
              <a:rPr lang="en-US" sz="1600" dirty="0"/>
              <a:t> </a:t>
            </a:r>
            <a:r>
              <a:rPr lang="en-US" sz="1600" b="1" dirty="0" err="1"/>
              <a:t>musiman</a:t>
            </a:r>
            <a:r>
              <a:rPr lang="en-US" sz="1600" b="1" dirty="0"/>
              <a:t> (seasonal)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administratif</a:t>
            </a:r>
            <a:r>
              <a:rPr lang="en-US" sz="1600" dirty="0"/>
              <a:t>.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awal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, </a:t>
            </a:r>
            <a:r>
              <a:rPr lang="en-US" sz="1600" dirty="0" err="1"/>
              <a:t>Pemerintah</a:t>
            </a:r>
            <a:r>
              <a:rPr lang="en-US" sz="1600" dirty="0"/>
              <a:t> </a:t>
            </a:r>
            <a:r>
              <a:rPr lang="en-US" sz="1600" dirty="0" err="1"/>
              <a:t>Provinsi</a:t>
            </a:r>
            <a:r>
              <a:rPr lang="en-US" sz="1600" dirty="0"/>
              <a:t> </a:t>
            </a:r>
            <a:r>
              <a:rPr lang="en-US" sz="1600" dirty="0" err="1"/>
              <a:t>Kaltim</a:t>
            </a:r>
            <a:r>
              <a:rPr lang="en-US" sz="1600" dirty="0"/>
              <a:t> </a:t>
            </a:r>
            <a:r>
              <a:rPr lang="en-US" sz="1600" dirty="0" err="1"/>
              <a:t>umumnya</a:t>
            </a:r>
            <a:r>
              <a:rPr lang="en-US" sz="1600" dirty="0"/>
              <a:t> </a:t>
            </a:r>
            <a:r>
              <a:rPr lang="en-US" sz="1600" dirty="0" err="1"/>
              <a:t>belum</a:t>
            </a:r>
            <a:r>
              <a:rPr lang="en-US" sz="1600" dirty="0"/>
              <a:t> </a:t>
            </a:r>
            <a:r>
              <a:rPr lang="en-US" sz="1600" dirty="0" err="1"/>
              <a:t>menyalurkan</a:t>
            </a:r>
            <a:r>
              <a:rPr lang="en-US" sz="1600" dirty="0"/>
              <a:t> DBH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Kabupaten</a:t>
            </a:r>
            <a:r>
              <a:rPr lang="en-US" sz="1600" dirty="0"/>
              <a:t>/Kota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menunggu</a:t>
            </a:r>
            <a:r>
              <a:rPr lang="en-US" sz="1600" dirty="0"/>
              <a:t> </a:t>
            </a:r>
            <a:r>
              <a:rPr lang="en-US" sz="1600" dirty="0" err="1"/>
              <a:t>realisasi</a:t>
            </a:r>
            <a:r>
              <a:rPr lang="en-US" sz="1600" dirty="0"/>
              <a:t> </a:t>
            </a:r>
            <a:r>
              <a:rPr lang="en-US" sz="1600" dirty="0" err="1"/>
              <a:t>penerimaan</a:t>
            </a:r>
            <a:r>
              <a:rPr lang="en-US" sz="1600" dirty="0"/>
              <a:t> </a:t>
            </a:r>
            <a:r>
              <a:rPr lang="en-US" sz="1600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daerah</a:t>
            </a:r>
            <a:r>
              <a:rPr lang="en-US" sz="1600" dirty="0"/>
              <a:t> </a:t>
            </a:r>
            <a:r>
              <a:rPr lang="en-US" sz="1600" dirty="0" err="1"/>
              <a:t>triwulan</a:t>
            </a:r>
            <a:r>
              <a:rPr lang="en-US" sz="1600" dirty="0"/>
              <a:t> </a:t>
            </a:r>
            <a:r>
              <a:rPr lang="en-US" sz="1600" dirty="0" err="1"/>
              <a:t>sebelumnya</a:t>
            </a:r>
            <a:r>
              <a:rPr lang="en-US" sz="1600" dirty="0"/>
              <a:t> yang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pembagian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penetapan</a:t>
            </a:r>
            <a:r>
              <a:rPr lang="en-US" sz="1600" dirty="0"/>
              <a:t> </a:t>
            </a:r>
            <a:r>
              <a:rPr lang="en-US" sz="1600" dirty="0" err="1"/>
              <a:t>Pergub</a:t>
            </a:r>
            <a:r>
              <a:rPr lang="en-US" sz="1600" dirty="0"/>
              <a:t> </a:t>
            </a:r>
            <a:r>
              <a:rPr lang="en-US" sz="1600" dirty="0" err="1"/>
              <a:t>tentang</a:t>
            </a:r>
            <a:r>
              <a:rPr lang="en-US" sz="1600" dirty="0"/>
              <a:t> </a:t>
            </a:r>
            <a:r>
              <a:rPr lang="en-US" sz="1600" dirty="0" err="1"/>
              <a:t>alokasi</a:t>
            </a:r>
            <a:r>
              <a:rPr lang="en-US" sz="1600" dirty="0"/>
              <a:t> DBH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masing-masing</a:t>
            </a:r>
            <a:r>
              <a:rPr lang="en-US" sz="1600" dirty="0"/>
              <a:t> </a:t>
            </a:r>
            <a:r>
              <a:rPr lang="en-US" sz="1600" dirty="0" err="1"/>
              <a:t>daerah</a:t>
            </a:r>
            <a:r>
              <a:rPr lang="en-US" sz="1600" dirty="0"/>
              <a:t>.</a:t>
            </a:r>
            <a:endParaRPr lang="en-US" sz="16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642" y="1146175"/>
            <a:ext cx="9468757" cy="279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60345" y="0"/>
            <a:ext cx="6635115" cy="6859905"/>
          </a:xfrm>
          <a:custGeom>
            <a:avLst/>
            <a:gdLst/>
            <a:ahLst/>
            <a:cxnLst/>
            <a:rect l="l" t="t" r="r" b="b"/>
            <a:pathLst>
              <a:path w="6635115" h="6859905">
                <a:moveTo>
                  <a:pt x="6634829" y="0"/>
                </a:moveTo>
                <a:lnTo>
                  <a:pt x="2831814" y="0"/>
                </a:lnTo>
                <a:lnTo>
                  <a:pt x="221075" y="2595118"/>
                </a:lnTo>
                <a:lnTo>
                  <a:pt x="188371" y="2629711"/>
                </a:lnTo>
                <a:lnTo>
                  <a:pt x="158284" y="2665795"/>
                </a:lnTo>
                <a:lnTo>
                  <a:pt x="130813" y="2703246"/>
                </a:lnTo>
                <a:lnTo>
                  <a:pt x="105959" y="2741940"/>
                </a:lnTo>
                <a:lnTo>
                  <a:pt x="83720" y="2781752"/>
                </a:lnTo>
                <a:lnTo>
                  <a:pt x="64098" y="2822558"/>
                </a:lnTo>
                <a:lnTo>
                  <a:pt x="47092" y="2864234"/>
                </a:lnTo>
                <a:lnTo>
                  <a:pt x="32703" y="2906656"/>
                </a:lnTo>
                <a:lnTo>
                  <a:pt x="20930" y="2949698"/>
                </a:lnTo>
                <a:lnTo>
                  <a:pt x="11773" y="2993238"/>
                </a:lnTo>
                <a:lnTo>
                  <a:pt x="5232" y="3037150"/>
                </a:lnTo>
                <a:lnTo>
                  <a:pt x="1308" y="3081311"/>
                </a:lnTo>
                <a:lnTo>
                  <a:pt x="0" y="3125596"/>
                </a:lnTo>
                <a:lnTo>
                  <a:pt x="1308" y="3169882"/>
                </a:lnTo>
                <a:lnTo>
                  <a:pt x="5232" y="3214043"/>
                </a:lnTo>
                <a:lnTo>
                  <a:pt x="11773" y="3257955"/>
                </a:lnTo>
                <a:lnTo>
                  <a:pt x="20930" y="3301495"/>
                </a:lnTo>
                <a:lnTo>
                  <a:pt x="32703" y="3344537"/>
                </a:lnTo>
                <a:lnTo>
                  <a:pt x="47092" y="3386959"/>
                </a:lnTo>
                <a:lnTo>
                  <a:pt x="64098" y="3428635"/>
                </a:lnTo>
                <a:lnTo>
                  <a:pt x="83720" y="3469441"/>
                </a:lnTo>
                <a:lnTo>
                  <a:pt x="105959" y="3509253"/>
                </a:lnTo>
                <a:lnTo>
                  <a:pt x="130813" y="3547947"/>
                </a:lnTo>
                <a:lnTo>
                  <a:pt x="158284" y="3585398"/>
                </a:lnTo>
                <a:lnTo>
                  <a:pt x="188371" y="3621482"/>
                </a:lnTo>
                <a:lnTo>
                  <a:pt x="221075" y="3656076"/>
                </a:lnTo>
                <a:lnTo>
                  <a:pt x="3443954" y="6859590"/>
                </a:lnTo>
                <a:lnTo>
                  <a:pt x="6634829" y="6859590"/>
                </a:lnTo>
                <a:lnTo>
                  <a:pt x="663482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731258" cy="36126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539613"/>
            <a:ext cx="1320165" cy="1320165"/>
          </a:xfrm>
          <a:custGeom>
            <a:avLst/>
            <a:gdLst/>
            <a:ahLst/>
            <a:cxnLst/>
            <a:rect l="l" t="t" r="r" b="b"/>
            <a:pathLst>
              <a:path w="1320165" h="1320165">
                <a:moveTo>
                  <a:pt x="0" y="0"/>
                </a:moveTo>
                <a:lnTo>
                  <a:pt x="0" y="1319974"/>
                </a:lnTo>
                <a:lnTo>
                  <a:pt x="1320037" y="1319974"/>
                </a:lnTo>
                <a:lnTo>
                  <a:pt x="0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67819" y="3124782"/>
            <a:ext cx="7693279" cy="37638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19569" y="12"/>
            <a:ext cx="2534412" cy="12657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5191" y="5830417"/>
            <a:ext cx="1677035" cy="102910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175658" y="0"/>
            <a:ext cx="829310" cy="679450"/>
          </a:xfrm>
          <a:custGeom>
            <a:avLst/>
            <a:gdLst/>
            <a:ahLst/>
            <a:cxnLst/>
            <a:rect l="l" t="t" r="r" b="b"/>
            <a:pathLst>
              <a:path w="829309" h="679450">
                <a:moveTo>
                  <a:pt x="828897" y="0"/>
                </a:moveTo>
                <a:lnTo>
                  <a:pt x="529812" y="0"/>
                </a:lnTo>
                <a:lnTo>
                  <a:pt x="30956" y="498855"/>
                </a:lnTo>
                <a:lnTo>
                  <a:pt x="7739" y="533820"/>
                </a:lnTo>
                <a:lnTo>
                  <a:pt x="0" y="573595"/>
                </a:lnTo>
                <a:lnTo>
                  <a:pt x="7739" y="613370"/>
                </a:lnTo>
                <a:lnTo>
                  <a:pt x="30956" y="648334"/>
                </a:lnTo>
                <a:lnTo>
                  <a:pt x="65922" y="671623"/>
                </a:lnTo>
                <a:lnTo>
                  <a:pt x="105711" y="679386"/>
                </a:lnTo>
                <a:lnTo>
                  <a:pt x="145524" y="671623"/>
                </a:lnTo>
                <a:lnTo>
                  <a:pt x="180562" y="648334"/>
                </a:lnTo>
                <a:lnTo>
                  <a:pt x="828897" y="0"/>
                </a:lnTo>
                <a:close/>
              </a:path>
            </a:pathLst>
          </a:custGeom>
          <a:solidFill>
            <a:srgbClr val="EB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69625" y="253745"/>
            <a:ext cx="110363" cy="1104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736196" y="253745"/>
            <a:ext cx="110489" cy="1104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61268" y="253745"/>
            <a:ext cx="110362" cy="1104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352910" y="253745"/>
            <a:ext cx="110363" cy="11048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544554" y="253745"/>
            <a:ext cx="110490" cy="11048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944934" y="0"/>
            <a:ext cx="225425" cy="6859905"/>
          </a:xfrm>
          <a:custGeom>
            <a:avLst/>
            <a:gdLst/>
            <a:ahLst/>
            <a:cxnLst/>
            <a:rect l="l" t="t" r="r" b="b"/>
            <a:pathLst>
              <a:path w="225425" h="6859905">
                <a:moveTo>
                  <a:pt x="225348" y="0"/>
                </a:moveTo>
                <a:lnTo>
                  <a:pt x="225348" y="6627520"/>
                </a:lnTo>
                <a:lnTo>
                  <a:pt x="0" y="6859523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31579" y="-383"/>
            <a:ext cx="3365500" cy="6859905"/>
          </a:xfrm>
          <a:custGeom>
            <a:avLst/>
            <a:gdLst/>
            <a:ahLst/>
            <a:cxnLst/>
            <a:rect l="l" t="t" r="r" b="b"/>
            <a:pathLst>
              <a:path w="3365500" h="6859905">
                <a:moveTo>
                  <a:pt x="3365223" y="6859523"/>
                </a:moveTo>
                <a:lnTo>
                  <a:pt x="184816" y="3577208"/>
                </a:lnTo>
                <a:lnTo>
                  <a:pt x="152715" y="3541554"/>
                </a:lnTo>
                <a:lnTo>
                  <a:pt x="123673" y="3504121"/>
                </a:lnTo>
                <a:lnTo>
                  <a:pt x="97693" y="3465086"/>
                </a:lnTo>
                <a:lnTo>
                  <a:pt x="74772" y="3424629"/>
                </a:lnTo>
                <a:lnTo>
                  <a:pt x="54911" y="3382928"/>
                </a:lnTo>
                <a:lnTo>
                  <a:pt x="38110" y="3340159"/>
                </a:lnTo>
                <a:lnTo>
                  <a:pt x="24369" y="3296502"/>
                </a:lnTo>
                <a:lnTo>
                  <a:pt x="13688" y="3252134"/>
                </a:lnTo>
                <a:lnTo>
                  <a:pt x="6066" y="3207234"/>
                </a:lnTo>
                <a:lnTo>
                  <a:pt x="1503" y="3161979"/>
                </a:lnTo>
                <a:lnTo>
                  <a:pt x="0" y="3116548"/>
                </a:lnTo>
                <a:lnTo>
                  <a:pt x="1555" y="3071118"/>
                </a:lnTo>
                <a:lnTo>
                  <a:pt x="6169" y="3025868"/>
                </a:lnTo>
                <a:lnTo>
                  <a:pt x="13842" y="2980975"/>
                </a:lnTo>
                <a:lnTo>
                  <a:pt x="24574" y="2936619"/>
                </a:lnTo>
                <a:lnTo>
                  <a:pt x="38364" y="2892976"/>
                </a:lnTo>
                <a:lnTo>
                  <a:pt x="55213" y="2850224"/>
                </a:lnTo>
                <a:lnTo>
                  <a:pt x="75119" y="2808543"/>
                </a:lnTo>
                <a:lnTo>
                  <a:pt x="98084" y="2768110"/>
                </a:lnTo>
                <a:lnTo>
                  <a:pt x="124106" y="2729102"/>
                </a:lnTo>
                <a:lnTo>
                  <a:pt x="153186" y="2691699"/>
                </a:lnTo>
                <a:lnTo>
                  <a:pt x="185324" y="2656077"/>
                </a:lnTo>
                <a:lnTo>
                  <a:pt x="2764543" y="0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4F18D768-F7EA-8E8B-A4CB-3AA01083D2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97" y="185040"/>
            <a:ext cx="1242734" cy="756739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44080" y="45332"/>
            <a:ext cx="823703" cy="896447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0B3E157C-6C65-DF12-16BD-2034FA8A2C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8" y="176147"/>
            <a:ext cx="1504950" cy="685800"/>
          </a:xfrm>
          <a:prstGeom prst="rect">
            <a:avLst/>
          </a:prstGeom>
        </p:spPr>
      </p:pic>
      <p:pic>
        <p:nvPicPr>
          <p:cNvPr id="32" name="object 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  <p:sp>
        <p:nvSpPr>
          <p:cNvPr id="30" name="object 20"/>
          <p:cNvSpPr txBox="1"/>
          <p:nvPr/>
        </p:nvSpPr>
        <p:spPr>
          <a:xfrm>
            <a:off x="175666" y="2546955"/>
            <a:ext cx="5046473" cy="950901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 algn="l">
              <a:lnSpc>
                <a:spcPts val="6480"/>
              </a:lnSpc>
              <a:spcBef>
                <a:spcPts val="915"/>
              </a:spcBef>
            </a:pPr>
            <a:r>
              <a:rPr lang="en-US" sz="4800" b="1" spc="-525" dirty="0" smtClean="0">
                <a:solidFill>
                  <a:srgbClr val="FFFFFF"/>
                </a:solidFill>
                <a:latin typeface="Arial"/>
                <a:cs typeface="Arial"/>
              </a:rPr>
              <a:t>TRIWULAN I </a:t>
            </a:r>
            <a:r>
              <a:rPr lang="en-US" sz="4800" b="1" spc="-525" dirty="0" err="1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4800" b="1" spc="-525" dirty="0" smtClean="0">
                <a:solidFill>
                  <a:srgbClr val="FFFFFF"/>
                </a:solidFill>
                <a:latin typeface="Arial"/>
                <a:cs typeface="Arial"/>
              </a:rPr>
              <a:t> - 2025</a:t>
            </a:r>
            <a:endParaRPr lang="en-US" sz="4800" b="1" spc="-56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2838" y="3860647"/>
            <a:ext cx="5929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Realisasi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Triwulan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II-2025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terkontraksi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45,83% (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Realisasi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Triwulan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II-2025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terkontraksi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41,54% (q-to-q)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87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PENDAPATAN DAERAH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17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9302511" y="1908175"/>
            <a:ext cx="2743200" cy="332398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</a:t>
            </a:r>
            <a:r>
              <a:rPr lang="en-US" sz="1400" dirty="0" err="1"/>
              <a:t>Kabupaten</a:t>
            </a:r>
            <a:r>
              <a:rPr lang="en-US" sz="1400" dirty="0"/>
              <a:t>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</a:t>
            </a:r>
            <a:r>
              <a:rPr lang="en-US" sz="1400" dirty="0" err="1"/>
              <a:t>Tahun</a:t>
            </a:r>
            <a:r>
              <a:rPr lang="en-US" sz="1400" dirty="0"/>
              <a:t> 2025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Rp2,17 </a:t>
            </a:r>
            <a:r>
              <a:rPr lang="en-US" sz="1400" b="1" dirty="0" err="1"/>
              <a:t>triliun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baru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18,84 </a:t>
            </a:r>
            <a:r>
              <a:rPr lang="en-US" sz="1400" b="1" dirty="0" err="1"/>
              <a:t>persen</a:t>
            </a:r>
            <a:r>
              <a:rPr lang="en-US" sz="1400" b="1" dirty="0"/>
              <a:t> </a:t>
            </a:r>
            <a:r>
              <a:rPr lang="en-US" sz="1400" b="1" dirty="0" err="1"/>
              <a:t>dari</a:t>
            </a:r>
            <a:r>
              <a:rPr lang="en-US" sz="1400" b="1" dirty="0"/>
              <a:t> target Rp11,5 </a:t>
            </a:r>
            <a:r>
              <a:rPr lang="en-US" sz="1400" b="1" dirty="0" err="1"/>
              <a:t>triliun</a:t>
            </a:r>
            <a:r>
              <a:rPr lang="en-US" sz="1400" dirty="0"/>
              <a:t>. </a:t>
            </a:r>
            <a:r>
              <a:rPr lang="en-US" sz="1400" dirty="0" err="1"/>
              <a:t>Jika</a:t>
            </a:r>
            <a:r>
              <a:rPr lang="en-US" sz="1400" dirty="0"/>
              <a:t> </a:t>
            </a:r>
            <a:r>
              <a:rPr lang="en-US" sz="1400" dirty="0" err="1"/>
              <a:t>dilihat</a:t>
            </a:r>
            <a:r>
              <a:rPr lang="en-US" sz="1400" dirty="0"/>
              <a:t> </a:t>
            </a:r>
            <a:r>
              <a:rPr lang="en-US" sz="1400" dirty="0" err="1"/>
              <a:t>perkembangannya</a:t>
            </a:r>
            <a:r>
              <a:rPr lang="en-US" sz="1400" dirty="0"/>
              <a:t>, </a:t>
            </a:r>
            <a:r>
              <a:rPr lang="en-US" sz="1400" dirty="0" err="1"/>
              <a:t>capaian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mengalami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cukup</a:t>
            </a:r>
            <a:r>
              <a:rPr lang="en-US" sz="1400" dirty="0"/>
              <a:t> </a:t>
            </a:r>
            <a:r>
              <a:rPr lang="en-US" sz="1400" dirty="0" err="1"/>
              <a:t>tajam</a:t>
            </a:r>
            <a:r>
              <a:rPr lang="en-US" sz="1400" dirty="0"/>
              <a:t> </a:t>
            </a:r>
            <a:r>
              <a:rPr lang="en-US" sz="1400" dirty="0" err="1"/>
              <a:t>baik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tahunan</a:t>
            </a:r>
            <a:r>
              <a:rPr lang="en-US" sz="1400" dirty="0"/>
              <a:t> (</a:t>
            </a:r>
            <a:r>
              <a:rPr lang="en-US" sz="1400" b="1" dirty="0"/>
              <a:t>-45,83 </a:t>
            </a:r>
            <a:r>
              <a:rPr lang="en-US" sz="1400" b="1" dirty="0" err="1"/>
              <a:t>persen</a:t>
            </a:r>
            <a:r>
              <a:rPr lang="en-US" sz="1400" b="1" dirty="0"/>
              <a:t> </a:t>
            </a:r>
            <a:r>
              <a:rPr lang="en-US" sz="1400" b="1" dirty="0" err="1"/>
              <a:t>yoy</a:t>
            </a:r>
            <a:r>
              <a:rPr lang="en-US" sz="1400" dirty="0"/>
              <a:t>) </a:t>
            </a:r>
            <a:r>
              <a:rPr lang="en-US" sz="1400" dirty="0" err="1"/>
              <a:t>maupun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 (</a:t>
            </a:r>
            <a:r>
              <a:rPr lang="en-US" sz="1400" b="1" dirty="0"/>
              <a:t>-41,54 </a:t>
            </a:r>
            <a:r>
              <a:rPr lang="en-US" sz="1400" b="1" dirty="0" err="1"/>
              <a:t>persen</a:t>
            </a:r>
            <a:r>
              <a:rPr lang="en-US" sz="1400" b="1" dirty="0"/>
              <a:t> q-to-q</a:t>
            </a:r>
            <a:r>
              <a:rPr lang="en-US" sz="1400" dirty="0" smtClean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989908"/>
            <a:ext cx="9179681" cy="533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6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REALISASI PAD TW. II 2025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18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457200" y="3736975"/>
            <a:ext cx="10744200" cy="13849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rtl="0">
              <a:defRPr/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komponen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Daerah (PAD)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TW II 2025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berhasil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terealisasi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sebesar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Rp251,92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miliar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sekitar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26,43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persen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target Rp953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miliar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total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PAD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justru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pertumbuhan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21,06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persen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9,99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persen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q-to-q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terutama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ditopang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pajak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naik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persen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dibanding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lonjakan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retribusi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semula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rendah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2024. Hal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upaya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intensifikasi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ekstensifikasi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penerimaan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kontribusi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PAD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relatif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dibandingkan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transfer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kern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66" y="1680319"/>
            <a:ext cx="10731037" cy="158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5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REALISASI PAD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19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6919077" y="1428126"/>
            <a:ext cx="5034416" cy="447814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500" dirty="0" err="1"/>
              <a:t>Realisasi</a:t>
            </a:r>
            <a:r>
              <a:rPr lang="en-US" sz="1500" dirty="0"/>
              <a:t> </a:t>
            </a:r>
            <a:r>
              <a:rPr lang="en-US" sz="1500" b="1" dirty="0" err="1"/>
              <a:t>Pendapatan</a:t>
            </a:r>
            <a:r>
              <a:rPr lang="en-US" sz="1500" b="1" dirty="0"/>
              <a:t> </a:t>
            </a:r>
            <a:r>
              <a:rPr lang="en-US" sz="1500" b="1" dirty="0" err="1"/>
              <a:t>Asli</a:t>
            </a:r>
            <a:r>
              <a:rPr lang="en-US" sz="1500" b="1" dirty="0"/>
              <a:t> Daerah (PAD) </a:t>
            </a:r>
            <a:r>
              <a:rPr lang="en-US" sz="1500" b="1" dirty="0" err="1"/>
              <a:t>s.d</a:t>
            </a:r>
            <a:r>
              <a:rPr lang="en-US" sz="1500" b="1" dirty="0"/>
              <a:t> TW II 2025</a:t>
            </a:r>
            <a:r>
              <a:rPr lang="en-US" sz="1500" dirty="0"/>
              <a:t> </a:t>
            </a:r>
            <a:r>
              <a:rPr lang="en-US" sz="1500" dirty="0" err="1"/>
              <a:t>tercatat</a:t>
            </a:r>
            <a:r>
              <a:rPr lang="en-US" sz="1500" dirty="0"/>
              <a:t> </a:t>
            </a:r>
            <a:r>
              <a:rPr lang="en-US" sz="1500" dirty="0" err="1"/>
              <a:t>sebesar</a:t>
            </a:r>
            <a:r>
              <a:rPr lang="en-US" sz="1500" dirty="0"/>
              <a:t> </a:t>
            </a:r>
            <a:r>
              <a:rPr lang="en-US" sz="1500" b="1" dirty="0"/>
              <a:t>Rp251,92 </a:t>
            </a:r>
            <a:r>
              <a:rPr lang="en-US" sz="1500" b="1" dirty="0" err="1"/>
              <a:t>miliar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b="1" dirty="0"/>
              <a:t>26,43 </a:t>
            </a:r>
            <a:r>
              <a:rPr lang="en-US" sz="1500" b="1" dirty="0" err="1"/>
              <a:t>persen</a:t>
            </a:r>
            <a:r>
              <a:rPr lang="en-US" sz="1500" b="1" dirty="0"/>
              <a:t> </a:t>
            </a:r>
            <a:r>
              <a:rPr lang="en-US" sz="1500" b="1" dirty="0" err="1"/>
              <a:t>dari</a:t>
            </a:r>
            <a:r>
              <a:rPr lang="en-US" sz="1500" b="1" dirty="0"/>
              <a:t> target Rp953,08 </a:t>
            </a:r>
            <a:r>
              <a:rPr lang="en-US" sz="1500" b="1" dirty="0" err="1"/>
              <a:t>miliar</a:t>
            </a:r>
            <a:r>
              <a:rPr lang="en-US" sz="1500" dirty="0"/>
              <a:t>. </a:t>
            </a:r>
            <a:r>
              <a:rPr lang="en-US" sz="1500" dirty="0" err="1"/>
              <a:t>Komponen</a:t>
            </a:r>
            <a:r>
              <a:rPr lang="en-US" sz="1500" dirty="0"/>
              <a:t> </a:t>
            </a:r>
            <a:r>
              <a:rPr lang="en-US" sz="1500" dirty="0" err="1"/>
              <a:t>terbesar</a:t>
            </a:r>
            <a:r>
              <a:rPr lang="en-US" sz="1500" dirty="0"/>
              <a:t> </a:t>
            </a:r>
            <a:r>
              <a:rPr lang="en-US" sz="1500" dirty="0" err="1"/>
              <a:t>berasal</a:t>
            </a:r>
            <a:r>
              <a:rPr lang="en-US" sz="1500" dirty="0"/>
              <a:t> </a:t>
            </a:r>
            <a:r>
              <a:rPr lang="en-US" sz="1500" dirty="0" err="1"/>
              <a:t>dari</a:t>
            </a:r>
            <a:r>
              <a:rPr lang="en-US" sz="1500" dirty="0"/>
              <a:t> </a:t>
            </a:r>
            <a:r>
              <a:rPr lang="en-US" sz="1500" b="1" dirty="0" err="1"/>
              <a:t>Retribusi</a:t>
            </a:r>
            <a:r>
              <a:rPr lang="en-US" sz="1500" b="1" dirty="0"/>
              <a:t> Daerah</a:t>
            </a:r>
            <a:r>
              <a:rPr lang="en-US" sz="1500" dirty="0"/>
              <a:t> yang </a:t>
            </a:r>
            <a:r>
              <a:rPr lang="en-US" sz="1500" dirty="0" err="1"/>
              <a:t>menyumbang</a:t>
            </a:r>
            <a:r>
              <a:rPr lang="en-US" sz="1500" dirty="0"/>
              <a:t> </a:t>
            </a:r>
            <a:r>
              <a:rPr lang="en-US" sz="1500" b="1" dirty="0"/>
              <a:t>Rp159,08 </a:t>
            </a:r>
            <a:r>
              <a:rPr lang="en-US" sz="1500" b="1" dirty="0" err="1"/>
              <a:t>miliar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b="1" dirty="0"/>
              <a:t>63,1 </a:t>
            </a:r>
            <a:r>
              <a:rPr lang="en-US" sz="1500" b="1" dirty="0" err="1"/>
              <a:t>persen</a:t>
            </a:r>
            <a:r>
              <a:rPr lang="en-US" sz="1500" b="1" dirty="0"/>
              <a:t> </a:t>
            </a:r>
            <a:r>
              <a:rPr lang="en-US" sz="1500" b="1" dirty="0" err="1"/>
              <a:t>dari</a:t>
            </a:r>
            <a:r>
              <a:rPr lang="en-US" sz="1500" b="1" dirty="0"/>
              <a:t> total PAD</a:t>
            </a:r>
            <a:r>
              <a:rPr lang="en-US" sz="1500" dirty="0"/>
              <a:t>,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progres</a:t>
            </a:r>
            <a:r>
              <a:rPr lang="en-US" sz="1500" dirty="0"/>
              <a:t> </a:t>
            </a:r>
            <a:r>
              <a:rPr lang="en-US" sz="1500" dirty="0" err="1"/>
              <a:t>realisasi</a:t>
            </a:r>
            <a:r>
              <a:rPr lang="en-US" sz="1500" dirty="0"/>
              <a:t> </a:t>
            </a:r>
            <a:r>
              <a:rPr lang="en-US" sz="1500" b="1" dirty="0"/>
              <a:t>32,61 </a:t>
            </a:r>
            <a:r>
              <a:rPr lang="en-US" sz="1500" b="1" dirty="0" err="1"/>
              <a:t>persen</a:t>
            </a:r>
            <a:r>
              <a:rPr lang="en-US" sz="1500" dirty="0"/>
              <a:t>. </a:t>
            </a:r>
            <a:r>
              <a:rPr lang="en-US" sz="1500" dirty="0">
                <a:solidFill>
                  <a:schemeClr val="dk1"/>
                </a:solidFill>
              </a:rPr>
              <a:t>Hal </a:t>
            </a:r>
            <a:r>
              <a:rPr lang="en-US" sz="1500" dirty="0" err="1">
                <a:solidFill>
                  <a:schemeClr val="dk1"/>
                </a:solidFill>
              </a:rPr>
              <a:t>ini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mencerminkan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dampak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signifikan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implementasi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b="1" dirty="0">
                <a:solidFill>
                  <a:schemeClr val="dk1"/>
                </a:solidFill>
              </a:rPr>
              <a:t>UU HKPD</a:t>
            </a:r>
            <a:r>
              <a:rPr lang="en-US" sz="1500" dirty="0">
                <a:solidFill>
                  <a:schemeClr val="dk1"/>
                </a:solidFill>
              </a:rPr>
              <a:t> yang </a:t>
            </a:r>
            <a:r>
              <a:rPr lang="en-US" sz="1500" dirty="0" err="1">
                <a:solidFill>
                  <a:schemeClr val="dk1"/>
                </a:solidFill>
              </a:rPr>
              <a:t>mengalihkan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pendapatan</a:t>
            </a:r>
            <a:r>
              <a:rPr lang="en-US" sz="1500" dirty="0">
                <a:solidFill>
                  <a:schemeClr val="dk1"/>
                </a:solidFill>
              </a:rPr>
              <a:t> BLUD, </a:t>
            </a:r>
            <a:r>
              <a:rPr lang="en-US" sz="1500" dirty="0" err="1">
                <a:solidFill>
                  <a:schemeClr val="dk1"/>
                </a:solidFill>
              </a:rPr>
              <a:t>khususnya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layanan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kesehatan</a:t>
            </a:r>
            <a:r>
              <a:rPr lang="en-US" sz="1500" dirty="0">
                <a:solidFill>
                  <a:schemeClr val="dk1"/>
                </a:solidFill>
              </a:rPr>
              <a:t>, </a:t>
            </a:r>
            <a:r>
              <a:rPr lang="en-US" sz="1500" dirty="0" err="1">
                <a:solidFill>
                  <a:schemeClr val="dk1"/>
                </a:solidFill>
              </a:rPr>
              <a:t>ke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dirty="0" err="1">
                <a:solidFill>
                  <a:schemeClr val="dk1"/>
                </a:solidFill>
              </a:rPr>
              <a:t>pos</a:t>
            </a:r>
            <a:r>
              <a:rPr lang="en-US" sz="1500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Retribusi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>
                <a:solidFill>
                  <a:schemeClr val="dk1"/>
                </a:solidFill>
              </a:rPr>
              <a:t>Pelayanan</a:t>
            </a:r>
            <a:r>
              <a:rPr lang="en-US" sz="1500" b="1" dirty="0">
                <a:solidFill>
                  <a:schemeClr val="dk1"/>
                </a:solidFill>
              </a:rPr>
              <a:t> </a:t>
            </a:r>
            <a:r>
              <a:rPr lang="en-US" sz="1500" b="1" dirty="0" err="1" smtClean="0">
                <a:solidFill>
                  <a:schemeClr val="dk1"/>
                </a:solidFill>
              </a:rPr>
              <a:t>Kesehatan</a:t>
            </a:r>
            <a:r>
              <a:rPr lang="en-US" sz="1500" dirty="0" smtClean="0">
                <a:solidFill>
                  <a:schemeClr val="dk1"/>
                </a:solidFill>
              </a:rPr>
              <a:t> </a:t>
            </a:r>
            <a:endParaRPr lang="en-US" sz="1500" dirty="0">
              <a:solidFill>
                <a:schemeClr val="dk1"/>
              </a:solidFill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 err="1" smtClean="0"/>
              <a:t>Selanjutnya</a:t>
            </a:r>
            <a:r>
              <a:rPr lang="en-US" sz="1500" dirty="0"/>
              <a:t>, </a:t>
            </a:r>
            <a:r>
              <a:rPr lang="en-US" sz="1500" b="1" dirty="0" err="1"/>
              <a:t>Pajak</a:t>
            </a:r>
            <a:r>
              <a:rPr lang="en-US" sz="1500" b="1" dirty="0"/>
              <a:t> Daerah</a:t>
            </a:r>
            <a:r>
              <a:rPr lang="en-US" sz="1500" dirty="0"/>
              <a:t> </a:t>
            </a:r>
            <a:r>
              <a:rPr lang="en-US" sz="1500" dirty="0" err="1"/>
              <a:t>memberikan</a:t>
            </a:r>
            <a:r>
              <a:rPr lang="en-US" sz="1500" dirty="0"/>
              <a:t> </a:t>
            </a:r>
            <a:r>
              <a:rPr lang="en-US" sz="1500" dirty="0" err="1"/>
              <a:t>kontribusi</a:t>
            </a:r>
            <a:r>
              <a:rPr lang="en-US" sz="1500" dirty="0"/>
              <a:t> </a:t>
            </a:r>
            <a:r>
              <a:rPr lang="en-US" sz="1500" dirty="0" err="1"/>
              <a:t>sebesar</a:t>
            </a:r>
            <a:r>
              <a:rPr lang="en-US" sz="1500" dirty="0"/>
              <a:t> </a:t>
            </a:r>
            <a:r>
              <a:rPr lang="en-US" sz="1500" b="1" dirty="0"/>
              <a:t>Rp66,01 </a:t>
            </a:r>
            <a:r>
              <a:rPr lang="en-US" sz="1500" b="1" dirty="0" err="1"/>
              <a:t>miliar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b="1" dirty="0"/>
              <a:t>26,2 </a:t>
            </a:r>
            <a:r>
              <a:rPr lang="en-US" sz="1500" b="1" dirty="0" err="1"/>
              <a:t>persen</a:t>
            </a:r>
            <a:r>
              <a:rPr lang="en-US" sz="1500" dirty="0"/>
              <a:t>, </a:t>
            </a:r>
            <a:r>
              <a:rPr lang="en-US" sz="1500" dirty="0" err="1"/>
              <a:t>namun</a:t>
            </a:r>
            <a:r>
              <a:rPr lang="en-US" sz="1500" dirty="0"/>
              <a:t> </a:t>
            </a:r>
            <a:r>
              <a:rPr lang="en-US" sz="1500" dirty="0" err="1"/>
              <a:t>progres</a:t>
            </a:r>
            <a:r>
              <a:rPr lang="en-US" sz="1500" dirty="0"/>
              <a:t> </a:t>
            </a:r>
            <a:r>
              <a:rPr lang="en-US" sz="1500" dirty="0" err="1"/>
              <a:t>realisasinya</a:t>
            </a:r>
            <a:r>
              <a:rPr lang="en-US" sz="1500" dirty="0"/>
              <a:t> </a:t>
            </a:r>
            <a:r>
              <a:rPr lang="en-US" sz="1500" dirty="0" err="1"/>
              <a:t>masih</a:t>
            </a:r>
            <a:r>
              <a:rPr lang="en-US" sz="1500" dirty="0"/>
              <a:t> </a:t>
            </a:r>
            <a:r>
              <a:rPr lang="en-US" sz="1500" dirty="0" err="1"/>
              <a:t>relatif</a:t>
            </a:r>
            <a:r>
              <a:rPr lang="en-US" sz="1500" dirty="0"/>
              <a:t> </a:t>
            </a:r>
            <a:r>
              <a:rPr lang="en-US" sz="1500" dirty="0" err="1"/>
              <a:t>rendah</a:t>
            </a:r>
            <a:r>
              <a:rPr lang="en-US" sz="1500" dirty="0"/>
              <a:t> </a:t>
            </a:r>
            <a:r>
              <a:rPr lang="en-US" sz="1500" dirty="0" err="1"/>
              <a:t>yakni</a:t>
            </a:r>
            <a:r>
              <a:rPr lang="en-US" sz="1500" dirty="0"/>
              <a:t> </a:t>
            </a:r>
            <a:r>
              <a:rPr lang="en-US" sz="1500" b="1" dirty="0"/>
              <a:t>18,11 </a:t>
            </a:r>
            <a:r>
              <a:rPr lang="en-US" sz="1500" b="1" dirty="0" err="1" smtClean="0"/>
              <a:t>persen</a:t>
            </a:r>
            <a:endParaRPr lang="en-US" sz="1500" b="1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/>
              <a:t>Dari </a:t>
            </a:r>
            <a:r>
              <a:rPr lang="en-US" sz="1500" dirty="0" err="1"/>
              <a:t>sisi</a:t>
            </a:r>
            <a:r>
              <a:rPr lang="en-US" sz="1500" dirty="0"/>
              <a:t> </a:t>
            </a:r>
            <a:r>
              <a:rPr lang="en-US" sz="1500" b="1" dirty="0" err="1"/>
              <a:t>Hasil</a:t>
            </a:r>
            <a:r>
              <a:rPr lang="en-US" sz="1500" b="1" dirty="0"/>
              <a:t> </a:t>
            </a:r>
            <a:r>
              <a:rPr lang="en-US" sz="1500" b="1" dirty="0" err="1"/>
              <a:t>Pengelolaan</a:t>
            </a:r>
            <a:r>
              <a:rPr lang="en-US" sz="1500" b="1" dirty="0"/>
              <a:t> </a:t>
            </a:r>
            <a:r>
              <a:rPr lang="en-US" sz="1500" b="1" dirty="0" err="1"/>
              <a:t>Aset</a:t>
            </a:r>
            <a:r>
              <a:rPr lang="en-US" sz="1500" b="1" dirty="0"/>
              <a:t> yang </a:t>
            </a:r>
            <a:r>
              <a:rPr lang="en-US" sz="1500" b="1" dirty="0" err="1"/>
              <a:t>Dipisahkan</a:t>
            </a:r>
            <a:r>
              <a:rPr lang="en-US" sz="1500" dirty="0"/>
              <a:t>, </a:t>
            </a:r>
            <a:r>
              <a:rPr lang="en-US" sz="1500" dirty="0" err="1"/>
              <a:t>realisasi</a:t>
            </a:r>
            <a:r>
              <a:rPr lang="en-US" sz="1500" dirty="0"/>
              <a:t> </a:t>
            </a:r>
            <a:r>
              <a:rPr lang="en-US" sz="1500" dirty="0" err="1"/>
              <a:t>mencapai</a:t>
            </a:r>
            <a:r>
              <a:rPr lang="en-US" sz="1500" dirty="0"/>
              <a:t> </a:t>
            </a:r>
            <a:r>
              <a:rPr lang="en-US" sz="1500" b="1" dirty="0"/>
              <a:t>Rp25,04 </a:t>
            </a:r>
            <a:r>
              <a:rPr lang="en-US" sz="1500" b="1" dirty="0" err="1"/>
              <a:t>miliar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sekitar</a:t>
            </a:r>
            <a:r>
              <a:rPr lang="en-US" sz="1500" dirty="0"/>
              <a:t> </a:t>
            </a:r>
            <a:r>
              <a:rPr lang="en-US" sz="1500" b="1" dirty="0"/>
              <a:t>9,9 </a:t>
            </a:r>
            <a:r>
              <a:rPr lang="en-US" sz="1500" b="1" dirty="0" err="1"/>
              <a:t>persen</a:t>
            </a:r>
            <a:r>
              <a:rPr lang="en-US" sz="1500" b="1" dirty="0"/>
              <a:t> </a:t>
            </a:r>
            <a:r>
              <a:rPr lang="en-US" sz="1500" b="1" dirty="0" err="1"/>
              <a:t>dari</a:t>
            </a:r>
            <a:r>
              <a:rPr lang="en-US" sz="1500" b="1" dirty="0"/>
              <a:t> PAD</a:t>
            </a:r>
            <a:r>
              <a:rPr lang="en-US" sz="1500" dirty="0"/>
              <a:t>,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progres</a:t>
            </a:r>
            <a:r>
              <a:rPr lang="en-US" sz="1500" dirty="0"/>
              <a:t> </a:t>
            </a:r>
            <a:r>
              <a:rPr lang="en-US" sz="1500" dirty="0" err="1"/>
              <a:t>realisasi</a:t>
            </a:r>
            <a:r>
              <a:rPr lang="en-US" sz="1500" dirty="0"/>
              <a:t> </a:t>
            </a:r>
            <a:r>
              <a:rPr lang="en-US" sz="1500" b="1" dirty="0"/>
              <a:t>56,73 </a:t>
            </a:r>
            <a:r>
              <a:rPr lang="en-US" sz="1500" b="1" dirty="0" err="1"/>
              <a:t>persen</a:t>
            </a:r>
            <a:r>
              <a:rPr lang="en-US" sz="1500" dirty="0"/>
              <a:t>, </a:t>
            </a:r>
            <a:r>
              <a:rPr lang="en-US" sz="1500" dirty="0" err="1"/>
              <a:t>menjadikannya</a:t>
            </a:r>
            <a:r>
              <a:rPr lang="en-US" sz="1500" dirty="0"/>
              <a:t> </a:t>
            </a:r>
            <a:r>
              <a:rPr lang="en-US" sz="1500" dirty="0" err="1"/>
              <a:t>komponen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kinerja</a:t>
            </a:r>
            <a:r>
              <a:rPr lang="en-US" sz="1500" dirty="0"/>
              <a:t> </a:t>
            </a:r>
            <a:r>
              <a:rPr lang="en-US" sz="1500" dirty="0" err="1"/>
              <a:t>pencapaian</a:t>
            </a:r>
            <a:r>
              <a:rPr lang="en-US" sz="1500" dirty="0"/>
              <a:t> target </a:t>
            </a:r>
            <a:r>
              <a:rPr lang="en-US" sz="1500" dirty="0" err="1" smtClean="0"/>
              <a:t>terbaik</a:t>
            </a:r>
            <a:endParaRPr lang="en-US" sz="15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 err="1" smtClean="0"/>
              <a:t>Sementara</a:t>
            </a:r>
            <a:r>
              <a:rPr lang="en-US" sz="1500" dirty="0" smtClean="0"/>
              <a:t> </a:t>
            </a:r>
            <a:r>
              <a:rPr lang="en-US" sz="1500" dirty="0" err="1"/>
              <a:t>itu</a:t>
            </a:r>
            <a:r>
              <a:rPr lang="en-US" sz="1500" dirty="0"/>
              <a:t>, </a:t>
            </a:r>
            <a:r>
              <a:rPr lang="en-US" sz="1500" b="1" dirty="0"/>
              <a:t>Lain-lain PAD yang </a:t>
            </a:r>
            <a:r>
              <a:rPr lang="en-US" sz="1500" b="1" dirty="0" err="1"/>
              <a:t>Sah</a:t>
            </a:r>
            <a:r>
              <a:rPr lang="en-US" sz="1500" dirty="0"/>
              <a:t> </a:t>
            </a:r>
            <a:r>
              <a:rPr lang="en-US" sz="1500" dirty="0" err="1"/>
              <a:t>masih</a:t>
            </a:r>
            <a:r>
              <a:rPr lang="en-US" sz="1500" dirty="0"/>
              <a:t> </a:t>
            </a:r>
            <a:r>
              <a:rPr lang="en-US" sz="1500" dirty="0" err="1"/>
              <a:t>sangat</a:t>
            </a:r>
            <a:r>
              <a:rPr lang="en-US" sz="1500" dirty="0"/>
              <a:t> </a:t>
            </a:r>
            <a:r>
              <a:rPr lang="en-US" sz="1500" dirty="0" err="1"/>
              <a:t>kecil</a:t>
            </a:r>
            <a:r>
              <a:rPr lang="en-US" sz="1500" dirty="0"/>
              <a:t> </a:t>
            </a:r>
            <a:r>
              <a:rPr lang="en-US" sz="1500" dirty="0" err="1"/>
              <a:t>dengan</a:t>
            </a:r>
            <a:r>
              <a:rPr lang="en-US" sz="1500" dirty="0"/>
              <a:t> </a:t>
            </a:r>
            <a:r>
              <a:rPr lang="en-US" sz="1500" dirty="0" err="1"/>
              <a:t>realisasi</a:t>
            </a:r>
            <a:r>
              <a:rPr lang="en-US" sz="1500" dirty="0"/>
              <a:t> </a:t>
            </a:r>
            <a:r>
              <a:rPr lang="en-US" sz="1500" b="1" dirty="0"/>
              <a:t>Rp1,78 </a:t>
            </a:r>
            <a:r>
              <a:rPr lang="en-US" sz="1500" b="1" dirty="0" err="1"/>
              <a:t>miliar</a:t>
            </a:r>
            <a:r>
              <a:rPr lang="en-US" sz="1500" dirty="0"/>
              <a:t> </a:t>
            </a:r>
            <a:r>
              <a:rPr lang="en-US" sz="1500" dirty="0" err="1"/>
              <a:t>atau</a:t>
            </a:r>
            <a:r>
              <a:rPr lang="en-US" sz="1500" dirty="0"/>
              <a:t> </a:t>
            </a:r>
            <a:r>
              <a:rPr lang="en-US" sz="1500" dirty="0" err="1"/>
              <a:t>hanya</a:t>
            </a:r>
            <a:r>
              <a:rPr lang="en-US" sz="1500" dirty="0"/>
              <a:t> </a:t>
            </a:r>
            <a:r>
              <a:rPr lang="en-US" sz="1500" b="1" dirty="0"/>
              <a:t>0,7 </a:t>
            </a:r>
            <a:r>
              <a:rPr lang="en-US" sz="1500" b="1" dirty="0" err="1"/>
              <a:t>persen</a:t>
            </a:r>
            <a:r>
              <a:rPr lang="en-US" sz="1500" b="1" dirty="0"/>
              <a:t> </a:t>
            </a:r>
            <a:r>
              <a:rPr lang="en-US" sz="1500" b="1" dirty="0" err="1"/>
              <a:t>dari</a:t>
            </a:r>
            <a:r>
              <a:rPr lang="en-US" sz="1500" b="1" dirty="0"/>
              <a:t> PAD</a:t>
            </a:r>
            <a:r>
              <a:rPr lang="en-US" sz="1500" dirty="0"/>
              <a:t>, </a:t>
            </a:r>
            <a:r>
              <a:rPr lang="en-US" sz="1500" dirty="0" err="1"/>
              <a:t>serta</a:t>
            </a:r>
            <a:r>
              <a:rPr lang="en-US" sz="1500" dirty="0"/>
              <a:t> </a:t>
            </a:r>
            <a:r>
              <a:rPr lang="en-US" sz="1500" dirty="0" err="1"/>
              <a:t>progres</a:t>
            </a:r>
            <a:r>
              <a:rPr lang="en-US" sz="1500" dirty="0"/>
              <a:t> </a:t>
            </a:r>
            <a:r>
              <a:rPr lang="en-US" sz="1500" dirty="0" err="1"/>
              <a:t>rendah</a:t>
            </a:r>
            <a:r>
              <a:rPr lang="en-US" sz="1500" dirty="0"/>
              <a:t> </a:t>
            </a:r>
            <a:r>
              <a:rPr lang="en-US" sz="1500" dirty="0" err="1"/>
              <a:t>yakni</a:t>
            </a:r>
            <a:r>
              <a:rPr lang="en-US" sz="1500" dirty="0"/>
              <a:t> </a:t>
            </a:r>
            <a:r>
              <a:rPr lang="en-US" sz="1500" b="1" dirty="0"/>
              <a:t>3,15 </a:t>
            </a:r>
            <a:r>
              <a:rPr lang="en-US" sz="1500" b="1" dirty="0" err="1"/>
              <a:t>persen</a:t>
            </a:r>
            <a:r>
              <a:rPr lang="en-US" sz="1500" dirty="0"/>
              <a:t>.</a:t>
            </a:r>
            <a:endParaRPr lang="en-US" sz="15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45" y="1603375"/>
            <a:ext cx="6373461" cy="406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0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60345" y="0"/>
            <a:ext cx="6635115" cy="6859905"/>
          </a:xfrm>
          <a:custGeom>
            <a:avLst/>
            <a:gdLst/>
            <a:ahLst/>
            <a:cxnLst/>
            <a:rect l="l" t="t" r="r" b="b"/>
            <a:pathLst>
              <a:path w="6635115" h="6859905">
                <a:moveTo>
                  <a:pt x="6634829" y="0"/>
                </a:moveTo>
                <a:lnTo>
                  <a:pt x="2831814" y="0"/>
                </a:lnTo>
                <a:lnTo>
                  <a:pt x="221075" y="2595118"/>
                </a:lnTo>
                <a:lnTo>
                  <a:pt x="188371" y="2629711"/>
                </a:lnTo>
                <a:lnTo>
                  <a:pt x="158284" y="2665795"/>
                </a:lnTo>
                <a:lnTo>
                  <a:pt x="130813" y="2703246"/>
                </a:lnTo>
                <a:lnTo>
                  <a:pt x="105959" y="2741940"/>
                </a:lnTo>
                <a:lnTo>
                  <a:pt x="83720" y="2781752"/>
                </a:lnTo>
                <a:lnTo>
                  <a:pt x="64098" y="2822558"/>
                </a:lnTo>
                <a:lnTo>
                  <a:pt x="47092" y="2864234"/>
                </a:lnTo>
                <a:lnTo>
                  <a:pt x="32703" y="2906656"/>
                </a:lnTo>
                <a:lnTo>
                  <a:pt x="20930" y="2949698"/>
                </a:lnTo>
                <a:lnTo>
                  <a:pt x="11773" y="2993238"/>
                </a:lnTo>
                <a:lnTo>
                  <a:pt x="5232" y="3037150"/>
                </a:lnTo>
                <a:lnTo>
                  <a:pt x="1308" y="3081311"/>
                </a:lnTo>
                <a:lnTo>
                  <a:pt x="0" y="3125596"/>
                </a:lnTo>
                <a:lnTo>
                  <a:pt x="1308" y="3169882"/>
                </a:lnTo>
                <a:lnTo>
                  <a:pt x="5232" y="3214043"/>
                </a:lnTo>
                <a:lnTo>
                  <a:pt x="11773" y="3257955"/>
                </a:lnTo>
                <a:lnTo>
                  <a:pt x="20930" y="3301495"/>
                </a:lnTo>
                <a:lnTo>
                  <a:pt x="32703" y="3344537"/>
                </a:lnTo>
                <a:lnTo>
                  <a:pt x="47092" y="3386959"/>
                </a:lnTo>
                <a:lnTo>
                  <a:pt x="64098" y="3428635"/>
                </a:lnTo>
                <a:lnTo>
                  <a:pt x="83720" y="3469441"/>
                </a:lnTo>
                <a:lnTo>
                  <a:pt x="105959" y="3509253"/>
                </a:lnTo>
                <a:lnTo>
                  <a:pt x="130813" y="3547947"/>
                </a:lnTo>
                <a:lnTo>
                  <a:pt x="158284" y="3585398"/>
                </a:lnTo>
                <a:lnTo>
                  <a:pt x="188371" y="3621482"/>
                </a:lnTo>
                <a:lnTo>
                  <a:pt x="221075" y="3656076"/>
                </a:lnTo>
                <a:lnTo>
                  <a:pt x="3443954" y="6859590"/>
                </a:lnTo>
                <a:lnTo>
                  <a:pt x="6634829" y="6859590"/>
                </a:lnTo>
                <a:lnTo>
                  <a:pt x="6634829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42348" y="102603"/>
            <a:ext cx="3731258" cy="36126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539613"/>
            <a:ext cx="1320165" cy="1320165"/>
          </a:xfrm>
          <a:custGeom>
            <a:avLst/>
            <a:gdLst/>
            <a:ahLst/>
            <a:cxnLst/>
            <a:rect l="l" t="t" r="r" b="b"/>
            <a:pathLst>
              <a:path w="1320165" h="1320165">
                <a:moveTo>
                  <a:pt x="0" y="0"/>
                </a:moveTo>
                <a:lnTo>
                  <a:pt x="0" y="1319974"/>
                </a:lnTo>
                <a:lnTo>
                  <a:pt x="1320037" y="1319974"/>
                </a:lnTo>
                <a:lnTo>
                  <a:pt x="0" y="0"/>
                </a:lnTo>
                <a:close/>
              </a:path>
            </a:pathLst>
          </a:custGeom>
          <a:solidFill>
            <a:srgbClr val="F685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7819" y="3124782"/>
            <a:ext cx="7693279" cy="37638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19569" y="12"/>
            <a:ext cx="2534412" cy="12657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5191" y="5830417"/>
            <a:ext cx="1677035" cy="102910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7175658" y="0"/>
            <a:ext cx="829310" cy="679450"/>
          </a:xfrm>
          <a:custGeom>
            <a:avLst/>
            <a:gdLst/>
            <a:ahLst/>
            <a:cxnLst/>
            <a:rect l="l" t="t" r="r" b="b"/>
            <a:pathLst>
              <a:path w="829309" h="679450">
                <a:moveTo>
                  <a:pt x="828897" y="0"/>
                </a:moveTo>
                <a:lnTo>
                  <a:pt x="529812" y="0"/>
                </a:lnTo>
                <a:lnTo>
                  <a:pt x="30956" y="498855"/>
                </a:lnTo>
                <a:lnTo>
                  <a:pt x="7739" y="533820"/>
                </a:lnTo>
                <a:lnTo>
                  <a:pt x="0" y="573595"/>
                </a:lnTo>
                <a:lnTo>
                  <a:pt x="7739" y="613370"/>
                </a:lnTo>
                <a:lnTo>
                  <a:pt x="30956" y="648334"/>
                </a:lnTo>
                <a:lnTo>
                  <a:pt x="65922" y="671623"/>
                </a:lnTo>
                <a:lnTo>
                  <a:pt x="105711" y="679386"/>
                </a:lnTo>
                <a:lnTo>
                  <a:pt x="145524" y="671623"/>
                </a:lnTo>
                <a:lnTo>
                  <a:pt x="180562" y="648334"/>
                </a:lnTo>
                <a:lnTo>
                  <a:pt x="828897" y="0"/>
                </a:lnTo>
                <a:close/>
              </a:path>
            </a:pathLst>
          </a:custGeom>
          <a:solidFill>
            <a:srgbClr val="EB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69625" y="253745"/>
            <a:ext cx="110363" cy="1104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736196" y="253745"/>
            <a:ext cx="110489" cy="1104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61268" y="253745"/>
            <a:ext cx="110362" cy="1104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352910" y="253745"/>
            <a:ext cx="110363" cy="11048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544554" y="253745"/>
            <a:ext cx="110490" cy="11048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944934" y="0"/>
            <a:ext cx="225425" cy="6859905"/>
          </a:xfrm>
          <a:custGeom>
            <a:avLst/>
            <a:gdLst/>
            <a:ahLst/>
            <a:cxnLst/>
            <a:rect l="l" t="t" r="r" b="b"/>
            <a:pathLst>
              <a:path w="225425" h="6859905">
                <a:moveTo>
                  <a:pt x="225348" y="0"/>
                </a:moveTo>
                <a:lnTo>
                  <a:pt x="225348" y="6627520"/>
                </a:lnTo>
                <a:lnTo>
                  <a:pt x="0" y="6859523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31579" y="-383"/>
            <a:ext cx="3365500" cy="6859905"/>
          </a:xfrm>
          <a:custGeom>
            <a:avLst/>
            <a:gdLst/>
            <a:ahLst/>
            <a:cxnLst/>
            <a:rect l="l" t="t" r="r" b="b"/>
            <a:pathLst>
              <a:path w="3365500" h="6859905">
                <a:moveTo>
                  <a:pt x="3365223" y="6859523"/>
                </a:moveTo>
                <a:lnTo>
                  <a:pt x="184816" y="3577208"/>
                </a:lnTo>
                <a:lnTo>
                  <a:pt x="152715" y="3541554"/>
                </a:lnTo>
                <a:lnTo>
                  <a:pt x="123673" y="3504121"/>
                </a:lnTo>
                <a:lnTo>
                  <a:pt x="97693" y="3465086"/>
                </a:lnTo>
                <a:lnTo>
                  <a:pt x="74772" y="3424629"/>
                </a:lnTo>
                <a:lnTo>
                  <a:pt x="54911" y="3382928"/>
                </a:lnTo>
                <a:lnTo>
                  <a:pt x="38110" y="3340159"/>
                </a:lnTo>
                <a:lnTo>
                  <a:pt x="24369" y="3296502"/>
                </a:lnTo>
                <a:lnTo>
                  <a:pt x="13688" y="3252134"/>
                </a:lnTo>
                <a:lnTo>
                  <a:pt x="6066" y="3207234"/>
                </a:lnTo>
                <a:lnTo>
                  <a:pt x="1503" y="3161979"/>
                </a:lnTo>
                <a:lnTo>
                  <a:pt x="0" y="3116548"/>
                </a:lnTo>
                <a:lnTo>
                  <a:pt x="1555" y="3071118"/>
                </a:lnTo>
                <a:lnTo>
                  <a:pt x="6169" y="3025868"/>
                </a:lnTo>
                <a:lnTo>
                  <a:pt x="13842" y="2980975"/>
                </a:lnTo>
                <a:lnTo>
                  <a:pt x="24574" y="2936619"/>
                </a:lnTo>
                <a:lnTo>
                  <a:pt x="38364" y="2892976"/>
                </a:lnTo>
                <a:lnTo>
                  <a:pt x="55213" y="2850224"/>
                </a:lnTo>
                <a:lnTo>
                  <a:pt x="75119" y="2808543"/>
                </a:lnTo>
                <a:lnTo>
                  <a:pt x="98084" y="2768110"/>
                </a:lnTo>
                <a:lnTo>
                  <a:pt x="124106" y="2729102"/>
                </a:lnTo>
                <a:lnTo>
                  <a:pt x="153186" y="2691699"/>
                </a:lnTo>
                <a:lnTo>
                  <a:pt x="185324" y="2656077"/>
                </a:lnTo>
                <a:lnTo>
                  <a:pt x="2764543" y="0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4F18D768-F7EA-8E8B-A4CB-3AA01083D2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97" y="185040"/>
            <a:ext cx="1242734" cy="756739"/>
          </a:xfrm>
          <a:prstGeom prst="rect">
            <a:avLst/>
          </a:prstGeom>
        </p:spPr>
      </p:pic>
      <p:sp>
        <p:nvSpPr>
          <p:cNvPr id="28" name="Freeform 20"/>
          <p:cNvSpPr/>
          <p:nvPr/>
        </p:nvSpPr>
        <p:spPr>
          <a:xfrm>
            <a:off x="44080" y="45332"/>
            <a:ext cx="823703" cy="896447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0B3E157C-6C65-DF12-16BD-2034FA8A2C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8" y="176147"/>
            <a:ext cx="1504950" cy="685800"/>
          </a:xfrm>
          <a:prstGeom prst="rect">
            <a:avLst/>
          </a:prstGeom>
        </p:spPr>
      </p:pic>
      <p:pic>
        <p:nvPicPr>
          <p:cNvPr id="32" name="object 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387225" y="223262"/>
            <a:ext cx="550941" cy="477666"/>
          </a:xfrm>
          <a:prstGeom prst="rect">
            <a:avLst/>
          </a:prstGeom>
        </p:spPr>
      </p:pic>
      <p:sp>
        <p:nvSpPr>
          <p:cNvPr id="30" name="object 20"/>
          <p:cNvSpPr txBox="1"/>
          <p:nvPr/>
        </p:nvSpPr>
        <p:spPr>
          <a:xfrm>
            <a:off x="175666" y="2546955"/>
            <a:ext cx="5046473" cy="882614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 algn="l">
              <a:lnSpc>
                <a:spcPts val="6480"/>
              </a:lnSpc>
              <a:spcBef>
                <a:spcPts val="915"/>
              </a:spcBef>
            </a:pPr>
            <a:r>
              <a:rPr lang="en-US" sz="4800" b="1" spc="-525" dirty="0" smtClean="0">
                <a:solidFill>
                  <a:srgbClr val="FFFFFF"/>
                </a:solidFill>
                <a:latin typeface="Arial"/>
                <a:cs typeface="Arial"/>
              </a:rPr>
              <a:t>TRIWULAN I - 2025</a:t>
            </a:r>
            <a:endParaRPr lang="en-US" sz="4800" b="1" spc="-56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2838" y="3860647"/>
            <a:ext cx="5929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Realisasi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Triwulan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I-2025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terkontraksi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18,51% (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Realisasi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Triwulan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I-2025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terkontraksi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54,56% (q-to-q)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2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20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6" name="object 14"/>
          <p:cNvSpPr txBox="1">
            <a:spLocks/>
          </p:cNvSpPr>
          <p:nvPr/>
        </p:nvSpPr>
        <p:spPr>
          <a:xfrm>
            <a:off x="498379" y="47646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ea typeface="+mj-ea"/>
                <a:cs typeface="Franklin Gothic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850588"/>
            <a:ext cx="10441517" cy="593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xfrm>
            <a:off x="11810618" y="6645426"/>
            <a:ext cx="37084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21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921245" y="1241144"/>
            <a:ext cx="3990593" cy="504753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pajak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</a:t>
            </a:r>
            <a:r>
              <a:rPr lang="en-US" sz="1400" dirty="0" err="1"/>
              <a:t>Kukar</a:t>
            </a:r>
            <a:r>
              <a:rPr lang="en-US" sz="1400" dirty="0"/>
              <a:t> </a:t>
            </a:r>
            <a:r>
              <a:rPr lang="en-US" sz="1400" dirty="0" err="1"/>
              <a:t>hingga</a:t>
            </a:r>
            <a:r>
              <a:rPr lang="en-US" sz="1400" dirty="0"/>
              <a:t> TW II 2025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Rp66,01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naik</a:t>
            </a:r>
            <a:r>
              <a:rPr lang="en-US" sz="1400" dirty="0"/>
              <a:t> </a:t>
            </a:r>
            <a:r>
              <a:rPr lang="en-US" sz="1400" b="1" dirty="0"/>
              <a:t>70,81% </a:t>
            </a:r>
            <a:r>
              <a:rPr lang="en-US" sz="1400" b="1" dirty="0" err="1"/>
              <a:t>yoy</a:t>
            </a:r>
            <a:r>
              <a:rPr lang="en-US" sz="1400" dirty="0"/>
              <a:t> </a:t>
            </a:r>
            <a:r>
              <a:rPr lang="en-US" sz="1400" dirty="0" err="1"/>
              <a:t>dibanding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</a:t>
            </a:r>
            <a:r>
              <a:rPr lang="en-US" sz="1400" dirty="0" err="1"/>
              <a:t>sama</a:t>
            </a:r>
            <a:r>
              <a:rPr lang="en-US" sz="1400" dirty="0"/>
              <a:t> 2024 (Rp38,65 </a:t>
            </a:r>
            <a:r>
              <a:rPr lang="en-US" sz="1400" dirty="0" err="1"/>
              <a:t>miliar</a:t>
            </a:r>
            <a:r>
              <a:rPr lang="en-US" sz="1400" dirty="0"/>
              <a:t>).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q-to-q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8,69%</a:t>
            </a:r>
            <a:r>
              <a:rPr lang="en-US" sz="1400" dirty="0"/>
              <a:t>, </a:t>
            </a:r>
            <a:r>
              <a:rPr lang="en-US" sz="1400" dirty="0" err="1"/>
              <a:t>menandakan</a:t>
            </a:r>
            <a:r>
              <a:rPr lang="en-US" sz="1400" dirty="0"/>
              <a:t> </a:t>
            </a:r>
            <a:r>
              <a:rPr lang="en-US" sz="1400" dirty="0" err="1" smtClean="0"/>
              <a:t>perlambatan</a:t>
            </a:r>
            <a:endParaRPr lang="en-US" sz="1400" dirty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Pertumbuhan</a:t>
            </a:r>
            <a:r>
              <a:rPr lang="en-US" sz="1400" dirty="0"/>
              <a:t> </a:t>
            </a:r>
            <a:r>
              <a:rPr lang="en-US" sz="1400" dirty="0" err="1"/>
              <a:t>tertinggi</a:t>
            </a:r>
            <a:r>
              <a:rPr lang="en-US" sz="1400" dirty="0"/>
              <a:t> </a:t>
            </a:r>
            <a:r>
              <a:rPr lang="en-US" sz="1400" dirty="0" err="1"/>
              <a:t>dicapai</a:t>
            </a:r>
            <a:r>
              <a:rPr lang="en-US" sz="1400" dirty="0"/>
              <a:t> </a:t>
            </a:r>
            <a:r>
              <a:rPr lang="en-US" sz="1400" b="1" dirty="0" err="1"/>
              <a:t>Pajak</a:t>
            </a:r>
            <a:r>
              <a:rPr lang="en-US" sz="1400" b="1" dirty="0"/>
              <a:t> </a:t>
            </a:r>
            <a:r>
              <a:rPr lang="en-US" sz="1400" b="1" dirty="0" err="1"/>
              <a:t>Reklame</a:t>
            </a:r>
            <a:r>
              <a:rPr lang="en-US" sz="1400" dirty="0"/>
              <a:t> yang </a:t>
            </a:r>
            <a:r>
              <a:rPr lang="en-US" sz="1400" dirty="0" err="1"/>
              <a:t>melonjak</a:t>
            </a:r>
            <a:r>
              <a:rPr lang="en-US" sz="1400" dirty="0"/>
              <a:t> </a:t>
            </a:r>
            <a:r>
              <a:rPr lang="en-US" sz="1400" b="1" dirty="0"/>
              <a:t>115,43% </a:t>
            </a:r>
            <a:r>
              <a:rPr lang="en-US" sz="1400" b="1" dirty="0" err="1"/>
              <a:t>yoy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PBB-P2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35,08% </a:t>
            </a:r>
            <a:r>
              <a:rPr lang="en-US" sz="1400" b="1" dirty="0" err="1"/>
              <a:t>yoy</a:t>
            </a:r>
            <a:r>
              <a:rPr lang="en-US" sz="1400" dirty="0"/>
              <a:t>, </a:t>
            </a:r>
            <a:r>
              <a:rPr lang="en-US" sz="1400" dirty="0" err="1"/>
              <a:t>didorong</a:t>
            </a:r>
            <a:r>
              <a:rPr lang="en-US" sz="1400" dirty="0"/>
              <a:t> </a:t>
            </a:r>
            <a:r>
              <a:rPr lang="en-US" sz="1400" dirty="0" err="1"/>
              <a:t>peningkatan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, </a:t>
            </a:r>
            <a:r>
              <a:rPr lang="en-US" sz="1400" dirty="0" err="1"/>
              <a:t>pembangunan</a:t>
            </a:r>
            <a:r>
              <a:rPr lang="en-US" sz="1400" dirty="0"/>
              <a:t> </a:t>
            </a:r>
            <a:r>
              <a:rPr lang="en-US" sz="1400" dirty="0" err="1"/>
              <a:t>perumahan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geliat</a:t>
            </a:r>
            <a:r>
              <a:rPr lang="en-US" sz="1400" dirty="0"/>
              <a:t> </a:t>
            </a:r>
            <a:r>
              <a:rPr lang="en-US" sz="1400" dirty="0" err="1"/>
              <a:t>perdagangan</a:t>
            </a:r>
            <a:r>
              <a:rPr lang="en-US" sz="1400" dirty="0"/>
              <a:t>. </a:t>
            </a:r>
            <a:r>
              <a:rPr lang="en-US" sz="1400" b="1" dirty="0"/>
              <a:t>PBJT </a:t>
            </a:r>
            <a:r>
              <a:rPr lang="en-US" sz="1400" b="1" dirty="0" err="1"/>
              <a:t>Jasa</a:t>
            </a:r>
            <a:r>
              <a:rPr lang="en-US" sz="1400" b="1" dirty="0"/>
              <a:t> </a:t>
            </a:r>
            <a:r>
              <a:rPr lang="en-US" sz="1400" b="1" dirty="0" err="1"/>
              <a:t>Perhotelan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 err="1"/>
              <a:t>Pajak</a:t>
            </a:r>
            <a:r>
              <a:rPr lang="en-US" sz="1400" b="1" dirty="0"/>
              <a:t> </a:t>
            </a:r>
            <a:r>
              <a:rPr lang="en-US" sz="1400" b="1" dirty="0" err="1"/>
              <a:t>Parkir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seiring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mobilitas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proyek</a:t>
            </a:r>
            <a:r>
              <a:rPr lang="en-US" sz="1400" dirty="0"/>
              <a:t> IKN.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Sebaliknya</a:t>
            </a:r>
            <a:r>
              <a:rPr lang="en-US" sz="1400" dirty="0"/>
              <a:t>,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terburuk</a:t>
            </a:r>
            <a:r>
              <a:rPr lang="en-US" sz="1400" dirty="0"/>
              <a:t> </a:t>
            </a:r>
            <a:r>
              <a:rPr lang="en-US" sz="1400" dirty="0" err="1"/>
              <a:t>dialami</a:t>
            </a:r>
            <a:r>
              <a:rPr lang="en-US" sz="1400" dirty="0"/>
              <a:t> </a:t>
            </a:r>
            <a:r>
              <a:rPr lang="en-US" sz="1400" b="1" dirty="0" err="1"/>
              <a:t>Pajak</a:t>
            </a:r>
            <a:r>
              <a:rPr lang="en-US" sz="1400" b="1" dirty="0"/>
              <a:t> Mineral </a:t>
            </a:r>
            <a:r>
              <a:rPr lang="en-US" sz="1400" b="1" dirty="0" err="1"/>
              <a:t>Bukan</a:t>
            </a:r>
            <a:r>
              <a:rPr lang="en-US" sz="1400" b="1" dirty="0"/>
              <a:t> </a:t>
            </a:r>
            <a:r>
              <a:rPr lang="en-US" sz="1400" b="1" dirty="0" err="1"/>
              <a:t>Logam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Batuan</a:t>
            </a:r>
            <a:r>
              <a:rPr lang="en-US" sz="1400" dirty="0"/>
              <a:t> yang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dirty="0" err="1"/>
              <a:t>tajam</a:t>
            </a:r>
            <a:r>
              <a:rPr lang="en-US" sz="1400" dirty="0"/>
              <a:t> </a:t>
            </a:r>
            <a:r>
              <a:rPr lang="en-US" sz="1400" b="1" dirty="0"/>
              <a:t>61,55% </a:t>
            </a:r>
            <a:r>
              <a:rPr lang="en-US" sz="1400" b="1" dirty="0" err="1"/>
              <a:t>yoy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b="1" dirty="0"/>
              <a:t>BPHTB</a:t>
            </a:r>
            <a:r>
              <a:rPr lang="en-US" sz="1400" dirty="0"/>
              <a:t> yang </a:t>
            </a:r>
            <a:r>
              <a:rPr lang="en-US" sz="1400" dirty="0" err="1"/>
              <a:t>merosot</a:t>
            </a:r>
            <a:r>
              <a:rPr lang="en-US" sz="1400" dirty="0"/>
              <a:t> </a:t>
            </a:r>
            <a:r>
              <a:rPr lang="en-US" sz="1400" b="1" dirty="0"/>
              <a:t>25,83% </a:t>
            </a:r>
            <a:r>
              <a:rPr lang="en-US" sz="1400" b="1" dirty="0" err="1"/>
              <a:t>yoy</a:t>
            </a:r>
            <a:r>
              <a:rPr lang="en-US" sz="1400" dirty="0"/>
              <a:t>,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lesunya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properti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konstruksi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pelemahan</a:t>
            </a:r>
            <a:r>
              <a:rPr lang="en-US" sz="1400" dirty="0"/>
              <a:t> </a:t>
            </a:r>
            <a:r>
              <a:rPr lang="en-US" sz="1400" dirty="0" err="1"/>
              <a:t>harga</a:t>
            </a:r>
            <a:r>
              <a:rPr lang="en-US" sz="1400" dirty="0"/>
              <a:t> </a:t>
            </a:r>
            <a:r>
              <a:rPr lang="en-US" sz="1400" dirty="0" err="1"/>
              <a:t>batu</a:t>
            </a:r>
            <a:r>
              <a:rPr lang="en-US" sz="1400" dirty="0"/>
              <a:t> </a:t>
            </a:r>
            <a:r>
              <a:rPr lang="en-US" sz="1400" dirty="0" err="1"/>
              <a:t>bara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berkurangnya</a:t>
            </a:r>
            <a:r>
              <a:rPr lang="en-US" sz="1400" dirty="0"/>
              <a:t> multiplier effect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riil</a:t>
            </a:r>
            <a:r>
              <a:rPr lang="en-US" sz="1400" dirty="0"/>
              <a:t>. </a:t>
            </a:r>
            <a:r>
              <a:rPr lang="en-US" sz="1400" b="1" dirty="0"/>
              <a:t>PBJT </a:t>
            </a:r>
            <a:r>
              <a:rPr lang="en-US" sz="1400" b="1" dirty="0" err="1"/>
              <a:t>Tenaga</a:t>
            </a:r>
            <a:r>
              <a:rPr lang="en-US" sz="1400" b="1" dirty="0"/>
              <a:t> </a:t>
            </a:r>
            <a:r>
              <a:rPr lang="en-US" sz="1400" b="1" dirty="0" err="1"/>
              <a:t>Listrik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sedikit</a:t>
            </a:r>
            <a:r>
              <a:rPr lang="en-US" sz="1400" dirty="0"/>
              <a:t> </a:t>
            </a:r>
            <a:r>
              <a:rPr lang="en-US" sz="1400" dirty="0" err="1"/>
              <a:t>melemah</a:t>
            </a:r>
            <a:r>
              <a:rPr lang="en-US" sz="1400" dirty="0"/>
              <a:t> </a:t>
            </a:r>
            <a:r>
              <a:rPr lang="en-US" sz="1400" dirty="0" err="1"/>
              <a:t>seiring</a:t>
            </a:r>
            <a:r>
              <a:rPr lang="en-US" sz="1400" dirty="0"/>
              <a:t> </a:t>
            </a:r>
            <a:r>
              <a:rPr lang="en-US" sz="1400" dirty="0" err="1"/>
              <a:t>efisiensi</a:t>
            </a:r>
            <a:r>
              <a:rPr lang="en-US" sz="1400" dirty="0"/>
              <a:t> </a:t>
            </a:r>
            <a:r>
              <a:rPr lang="en-US" sz="1400" dirty="0" err="1"/>
              <a:t>energi</a:t>
            </a:r>
            <a:r>
              <a:rPr lang="en-US" sz="1400" dirty="0"/>
              <a:t> </a:t>
            </a:r>
            <a:r>
              <a:rPr lang="en-US" sz="1400" dirty="0" err="1"/>
              <a:t>industri</a:t>
            </a:r>
            <a:r>
              <a:rPr lang="en-US" sz="1400" dirty="0"/>
              <a:t>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413" y="2060575"/>
            <a:ext cx="7687612" cy="3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9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22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4" name="object 14"/>
          <p:cNvSpPr txBox="1">
            <a:spLocks/>
          </p:cNvSpPr>
          <p:nvPr/>
        </p:nvSpPr>
        <p:spPr>
          <a:xfrm>
            <a:off x="357631" y="793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ea typeface="+mj-ea"/>
                <a:cs typeface="Franklin Gothic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2 . RETRIBUSI DAERAH</a:t>
            </a:r>
            <a:endParaRPr lang="en-US" sz="32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921245" y="1455903"/>
            <a:ext cx="3990593" cy="353943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keseluruhan</a:t>
            </a:r>
            <a:r>
              <a:rPr lang="en-US" sz="1400" dirty="0"/>
              <a:t>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Daerah </a:t>
            </a:r>
            <a:r>
              <a:rPr lang="en-US" sz="1400" b="1" dirty="0" err="1"/>
              <a:t>Kabupaten</a:t>
            </a:r>
            <a:r>
              <a:rPr lang="en-US" sz="1400" b="1" dirty="0"/>
              <a:t> </a:t>
            </a:r>
            <a:r>
              <a:rPr lang="en-US" sz="1400" b="1" dirty="0" err="1"/>
              <a:t>Kutai</a:t>
            </a:r>
            <a:r>
              <a:rPr lang="en-US" sz="1400" b="1" dirty="0"/>
              <a:t> </a:t>
            </a:r>
            <a:r>
              <a:rPr lang="en-US" sz="1400" b="1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</a:t>
            </a:r>
            <a:r>
              <a:rPr lang="en-US" sz="1400" dirty="0" err="1"/>
              <a:t>Tahun</a:t>
            </a:r>
            <a:r>
              <a:rPr lang="en-US" sz="1400" dirty="0"/>
              <a:t> 2025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peningkatan</a:t>
            </a:r>
            <a:r>
              <a:rPr lang="en-US" sz="1400" dirty="0"/>
              <a:t> yang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signifikan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yang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.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2024 </a:t>
            </a:r>
            <a:r>
              <a:rPr lang="en-US" sz="1400" dirty="0" err="1"/>
              <a:t>sebesar</a:t>
            </a:r>
            <a:r>
              <a:rPr lang="en-US" sz="1400" dirty="0"/>
              <a:t> Rp985,83 </a:t>
            </a:r>
            <a:r>
              <a:rPr lang="en-US" sz="1400" dirty="0" err="1"/>
              <a:t>juta</a:t>
            </a:r>
            <a:r>
              <a:rPr lang="en-US" sz="1400" dirty="0"/>
              <a:t>,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2025 </a:t>
            </a:r>
            <a:r>
              <a:rPr lang="en-US" sz="1400" dirty="0" err="1"/>
              <a:t>melonjak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Rp159,08 </a:t>
            </a:r>
            <a:r>
              <a:rPr lang="en-US" sz="1400" dirty="0" err="1"/>
              <a:t>miliar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16.036,44 </a:t>
            </a:r>
            <a:r>
              <a:rPr lang="en-US" sz="1400" dirty="0" err="1"/>
              <a:t>persen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tahunan</a:t>
            </a:r>
            <a:r>
              <a:rPr lang="en-US" sz="1400" dirty="0"/>
              <a:t> (</a:t>
            </a:r>
            <a:r>
              <a:rPr lang="en-US" sz="1400" dirty="0" err="1"/>
              <a:t>YoY</a:t>
            </a:r>
            <a:r>
              <a:rPr lang="en-US" sz="1400" dirty="0"/>
              <a:t>). </a:t>
            </a:r>
            <a:r>
              <a:rPr lang="en-US" sz="1400" dirty="0" err="1"/>
              <a:t>Pertumbuhan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triwulanan</a:t>
            </a:r>
            <a:r>
              <a:rPr lang="en-US" sz="1400" dirty="0"/>
              <a:t> (q to q)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</a:t>
            </a:r>
            <a:r>
              <a:rPr lang="en-US" sz="1400" dirty="0" err="1"/>
              <a:t>meningkat</a:t>
            </a:r>
            <a:r>
              <a:rPr lang="en-US" sz="1400" dirty="0"/>
              <a:t> 82,95 </a:t>
            </a:r>
            <a:r>
              <a:rPr lang="en-US" sz="1400" dirty="0" err="1"/>
              <a:t>persen</a:t>
            </a:r>
            <a:r>
              <a:rPr lang="en-US" sz="1400" dirty="0"/>
              <a:t>. </a:t>
            </a:r>
            <a:r>
              <a:rPr lang="en-US" sz="1400" dirty="0" err="1"/>
              <a:t>Lonjakan</a:t>
            </a:r>
            <a:r>
              <a:rPr lang="en-US" sz="1400" dirty="0"/>
              <a:t> </a:t>
            </a:r>
            <a:r>
              <a:rPr lang="en-US" sz="1400" dirty="0" err="1"/>
              <a:t>penerimaan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ditopang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peningkatan</a:t>
            </a:r>
            <a:r>
              <a:rPr lang="en-US" sz="1400" dirty="0"/>
              <a:t> yang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pos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Jasa</a:t>
            </a:r>
            <a:r>
              <a:rPr lang="en-US" sz="1400" b="1" dirty="0"/>
              <a:t> </a:t>
            </a:r>
            <a:r>
              <a:rPr lang="en-US" sz="1400" b="1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Perizinan</a:t>
            </a:r>
            <a:r>
              <a:rPr lang="en-US" sz="1400" b="1" dirty="0"/>
              <a:t> </a:t>
            </a:r>
            <a:r>
              <a:rPr lang="en-US" sz="1400" b="1" dirty="0" err="1"/>
              <a:t>Tertentu</a:t>
            </a:r>
            <a:r>
              <a:rPr lang="en-US" sz="1400" dirty="0"/>
              <a:t>, yang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dinamika</a:t>
            </a:r>
            <a:r>
              <a:rPr lang="en-US" sz="1400" dirty="0"/>
              <a:t> </a:t>
            </a:r>
            <a:r>
              <a:rPr lang="en-US" sz="1400" dirty="0" err="1" smtClean="0"/>
              <a:t>makro</a:t>
            </a:r>
            <a:r>
              <a:rPr lang="en-US" sz="1400" dirty="0" smtClean="0"/>
              <a:t> </a:t>
            </a:r>
            <a:r>
              <a:rPr lang="en-US" sz="1400" dirty="0" err="1" smtClean="0"/>
              <a:t>ekonomi</a:t>
            </a:r>
            <a:r>
              <a:rPr lang="en-US" sz="1400" dirty="0" smtClean="0"/>
              <a:t> </a:t>
            </a:r>
            <a:r>
              <a:rPr lang="en-US" sz="1400" dirty="0" err="1"/>
              <a:t>daerah</a:t>
            </a:r>
            <a:r>
              <a:rPr lang="en-US" sz="1400" dirty="0"/>
              <a:t>, </a:t>
            </a:r>
            <a:r>
              <a:rPr lang="en-US" sz="1400" dirty="0" err="1"/>
              <a:t>masuknya</a:t>
            </a:r>
            <a:r>
              <a:rPr lang="en-US" sz="1400" dirty="0"/>
              <a:t> </a:t>
            </a:r>
            <a:r>
              <a:rPr lang="en-US" sz="1400" dirty="0" err="1"/>
              <a:t>investasi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optimalisasi</a:t>
            </a:r>
            <a:r>
              <a:rPr lang="en-US" sz="1400" dirty="0"/>
              <a:t> </a:t>
            </a:r>
            <a:r>
              <a:rPr lang="en-US" sz="1400" dirty="0" err="1"/>
              <a:t>pencatatan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 smtClean="0"/>
              <a:t>daerah</a:t>
            </a:r>
            <a:endParaRPr lang="en-US" sz="1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298575"/>
            <a:ext cx="7687612" cy="406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7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1 . 2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RETRIBUSI </a:t>
            </a:r>
            <a:r>
              <a:rPr lang="en-US" sz="3200" spc="-250" dirty="0">
                <a:solidFill>
                  <a:srgbClr val="E22127"/>
                </a:solidFill>
              </a:rPr>
              <a:t>DAERAH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23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6629400" y="888821"/>
            <a:ext cx="5282439" cy="569386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kelompok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Jasa</a:t>
            </a:r>
            <a:r>
              <a:rPr lang="en-US" sz="1300" b="1" dirty="0"/>
              <a:t> </a:t>
            </a:r>
            <a:r>
              <a:rPr lang="en-US" sz="1300" b="1" dirty="0" err="1"/>
              <a:t>Umum</a:t>
            </a:r>
            <a:r>
              <a:rPr lang="en-US" sz="1300" dirty="0"/>
              <a:t>, </a:t>
            </a:r>
            <a:r>
              <a:rPr lang="en-US" sz="1300" dirty="0" err="1"/>
              <a:t>realisasi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2025 </a:t>
            </a:r>
            <a:r>
              <a:rPr lang="en-US" sz="1300" dirty="0" err="1"/>
              <a:t>mencapai</a:t>
            </a:r>
            <a:r>
              <a:rPr lang="en-US" sz="1300" dirty="0"/>
              <a:t> Rp157,47 </a:t>
            </a:r>
            <a:r>
              <a:rPr lang="en-US" sz="1300" dirty="0" err="1"/>
              <a:t>miliar</a:t>
            </a:r>
            <a:r>
              <a:rPr lang="en-US" sz="1300" dirty="0"/>
              <a:t>, </a:t>
            </a:r>
            <a:r>
              <a:rPr lang="en-US" sz="1300" dirty="0" err="1"/>
              <a:t>jauh</a:t>
            </a:r>
            <a:r>
              <a:rPr lang="en-US" sz="1300" dirty="0"/>
              <a:t> </a:t>
            </a:r>
            <a:r>
              <a:rPr lang="en-US" sz="1300" dirty="0" err="1"/>
              <a:t>lebih</a:t>
            </a:r>
            <a:r>
              <a:rPr lang="en-US" sz="1300" dirty="0"/>
              <a:t> </a:t>
            </a:r>
            <a:r>
              <a:rPr lang="en-US" sz="1300" dirty="0" err="1"/>
              <a:t>tinggi</a:t>
            </a:r>
            <a:r>
              <a:rPr lang="en-US" sz="1300" dirty="0"/>
              <a:t> </a:t>
            </a:r>
            <a:r>
              <a:rPr lang="en-US" sz="1300" dirty="0" err="1"/>
              <a:t>dibandingkan</a:t>
            </a:r>
            <a:r>
              <a:rPr lang="en-US" sz="1300" dirty="0"/>
              <a:t> Rp177,58 </a:t>
            </a:r>
            <a:r>
              <a:rPr lang="en-US" sz="1300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2024,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meningkat</a:t>
            </a:r>
            <a:r>
              <a:rPr lang="en-US" sz="1300" dirty="0"/>
              <a:t> 88.570,95 </a:t>
            </a:r>
            <a:r>
              <a:rPr lang="en-US" sz="1300" dirty="0" err="1"/>
              <a:t>persen</a:t>
            </a:r>
            <a:r>
              <a:rPr lang="en-US" sz="1300" dirty="0"/>
              <a:t> </a:t>
            </a:r>
            <a:r>
              <a:rPr lang="en-US" sz="1300" dirty="0" err="1"/>
              <a:t>secara</a:t>
            </a:r>
            <a:r>
              <a:rPr lang="en-US" sz="1300" dirty="0"/>
              <a:t> </a:t>
            </a:r>
            <a:r>
              <a:rPr lang="en-US" sz="1300" dirty="0" err="1"/>
              <a:t>YoY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pertumbuhan</a:t>
            </a:r>
            <a:r>
              <a:rPr lang="en-US" sz="1300" dirty="0"/>
              <a:t> q to q </a:t>
            </a:r>
            <a:r>
              <a:rPr lang="en-US" sz="1300" dirty="0" err="1"/>
              <a:t>sebesar</a:t>
            </a:r>
            <a:r>
              <a:rPr lang="en-US" sz="1300" dirty="0"/>
              <a:t> 82,41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r>
              <a:rPr lang="en-US" sz="1300" dirty="0" err="1"/>
              <a:t>Peningkatan</a:t>
            </a:r>
            <a:r>
              <a:rPr lang="en-US" sz="1300" dirty="0"/>
              <a:t> paling </a:t>
            </a:r>
            <a:r>
              <a:rPr lang="en-US" sz="1300" dirty="0" err="1"/>
              <a:t>dominan</a:t>
            </a:r>
            <a:r>
              <a:rPr lang="en-US" sz="1300" dirty="0"/>
              <a:t> </a:t>
            </a:r>
            <a:r>
              <a:rPr lang="en-US" sz="1300" dirty="0" err="1"/>
              <a:t>berasal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Pelayanan</a:t>
            </a:r>
            <a:r>
              <a:rPr lang="en-US" sz="1300" b="1" dirty="0"/>
              <a:t> </a:t>
            </a:r>
            <a:r>
              <a:rPr lang="en-US" sz="1300" b="1" dirty="0" err="1"/>
              <a:t>Kesehatan</a:t>
            </a:r>
            <a:r>
              <a:rPr lang="en-US" sz="1300" dirty="0"/>
              <a:t> yang </a:t>
            </a:r>
            <a:r>
              <a:rPr lang="en-US" sz="1300" dirty="0" err="1"/>
              <a:t>sebelumnya</a:t>
            </a:r>
            <a:r>
              <a:rPr lang="en-US" sz="1300" dirty="0"/>
              <a:t> </a:t>
            </a:r>
            <a:r>
              <a:rPr lang="en-US" sz="1300" dirty="0" err="1"/>
              <a:t>nihil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2024, </a:t>
            </a:r>
            <a:r>
              <a:rPr lang="en-US" sz="1300" dirty="0" err="1"/>
              <a:t>namun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2025 </a:t>
            </a:r>
            <a:r>
              <a:rPr lang="en-US" sz="1300" dirty="0" err="1"/>
              <a:t>terealisasi</a:t>
            </a:r>
            <a:r>
              <a:rPr lang="en-US" sz="1300" dirty="0"/>
              <a:t> </a:t>
            </a:r>
            <a:r>
              <a:rPr lang="en-US" sz="1300" dirty="0" err="1"/>
              <a:t>sebesar</a:t>
            </a:r>
            <a:r>
              <a:rPr lang="en-US" sz="1300" dirty="0"/>
              <a:t> Rp157,12 </a:t>
            </a:r>
            <a:r>
              <a:rPr lang="en-US" sz="1300" dirty="0" err="1"/>
              <a:t>miliar</a:t>
            </a:r>
            <a:r>
              <a:rPr lang="en-US" sz="1300" dirty="0"/>
              <a:t>. Hal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mencerminkan</a:t>
            </a:r>
            <a:r>
              <a:rPr lang="en-US" sz="1300" dirty="0"/>
              <a:t> </a:t>
            </a:r>
            <a:r>
              <a:rPr lang="en-US" sz="1300" dirty="0" err="1"/>
              <a:t>adanya</a:t>
            </a:r>
            <a:r>
              <a:rPr lang="en-US" sz="1300" dirty="0"/>
              <a:t> </a:t>
            </a:r>
            <a:r>
              <a:rPr lang="en-US" sz="1300" dirty="0" err="1"/>
              <a:t>kebijakan</a:t>
            </a:r>
            <a:r>
              <a:rPr lang="en-US" sz="1300" dirty="0"/>
              <a:t> </a:t>
            </a:r>
            <a:r>
              <a:rPr lang="en-US" sz="1300" dirty="0" err="1"/>
              <a:t>optimalisasi</a:t>
            </a:r>
            <a:r>
              <a:rPr lang="en-US" sz="1300" dirty="0"/>
              <a:t> </a:t>
            </a:r>
            <a:r>
              <a:rPr lang="en-US" sz="1300" dirty="0" err="1"/>
              <a:t>pengelolaan</a:t>
            </a:r>
            <a:r>
              <a:rPr lang="en-US" sz="1300" dirty="0"/>
              <a:t> BLUD </a:t>
            </a:r>
            <a:r>
              <a:rPr lang="en-US" sz="1300" dirty="0" err="1"/>
              <a:t>rumah</a:t>
            </a:r>
            <a:r>
              <a:rPr lang="en-US" sz="1300" dirty="0"/>
              <a:t> </a:t>
            </a:r>
            <a:r>
              <a:rPr lang="en-US" sz="1300" dirty="0" err="1"/>
              <a:t>sakit</a:t>
            </a:r>
            <a:r>
              <a:rPr lang="en-US" sz="1300" dirty="0"/>
              <a:t> yang </a:t>
            </a:r>
            <a:r>
              <a:rPr lang="en-US" sz="1300" dirty="0" err="1"/>
              <a:t>kini</a:t>
            </a:r>
            <a:r>
              <a:rPr lang="en-US" sz="1300" dirty="0"/>
              <a:t> </a:t>
            </a:r>
            <a:r>
              <a:rPr lang="en-US" sz="1300" dirty="0" err="1"/>
              <a:t>sepenuhnya</a:t>
            </a:r>
            <a:r>
              <a:rPr lang="en-US" sz="1300" dirty="0"/>
              <a:t> </a:t>
            </a:r>
            <a:r>
              <a:rPr lang="en-US" sz="1300" dirty="0" err="1"/>
              <a:t>tercatat</a:t>
            </a:r>
            <a:r>
              <a:rPr lang="en-US" sz="1300" dirty="0"/>
              <a:t> </a:t>
            </a:r>
            <a:r>
              <a:rPr lang="en-US" sz="1300" dirty="0" err="1"/>
              <a:t>sebagai</a:t>
            </a:r>
            <a:r>
              <a:rPr lang="en-US" sz="1300" dirty="0"/>
              <a:t> PAD. </a:t>
            </a:r>
            <a:r>
              <a:rPr lang="en-US" sz="1300" dirty="0" err="1"/>
              <a:t>Selain</a:t>
            </a:r>
            <a:r>
              <a:rPr lang="en-US" sz="1300" dirty="0"/>
              <a:t> </a:t>
            </a:r>
            <a:r>
              <a:rPr lang="en-US" sz="1300" dirty="0" err="1"/>
              <a:t>itu</a:t>
            </a:r>
            <a:r>
              <a:rPr lang="en-US" sz="1300" dirty="0"/>
              <a:t>,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Pasar</a:t>
            </a:r>
            <a:r>
              <a:rPr lang="en-US" sz="1300" dirty="0"/>
              <a:t> </a:t>
            </a:r>
            <a:r>
              <a:rPr lang="en-US" sz="1300" dirty="0" err="1"/>
              <a:t>juga</a:t>
            </a:r>
            <a:r>
              <a:rPr lang="en-US" sz="1300" dirty="0"/>
              <a:t> </a:t>
            </a:r>
            <a:r>
              <a:rPr lang="en-US" sz="1300" dirty="0" err="1"/>
              <a:t>tumbuh</a:t>
            </a:r>
            <a:r>
              <a:rPr lang="en-US" sz="1300" dirty="0"/>
              <a:t> 109,93 </a:t>
            </a:r>
            <a:r>
              <a:rPr lang="en-US" sz="1300" dirty="0" err="1"/>
              <a:t>persen</a:t>
            </a:r>
            <a:r>
              <a:rPr lang="en-US" sz="1300" dirty="0"/>
              <a:t>,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Parkir</a:t>
            </a:r>
            <a:r>
              <a:rPr lang="en-US" sz="1300" b="1" dirty="0"/>
              <a:t> </a:t>
            </a:r>
            <a:r>
              <a:rPr lang="en-US" sz="1300" b="1" dirty="0" err="1"/>
              <a:t>Tepi</a:t>
            </a:r>
            <a:r>
              <a:rPr lang="en-US" sz="1300" b="1" dirty="0"/>
              <a:t> </a:t>
            </a:r>
            <a:r>
              <a:rPr lang="en-US" sz="1300" b="1" dirty="0" err="1"/>
              <a:t>Jalan</a:t>
            </a:r>
            <a:r>
              <a:rPr lang="en-US" sz="1300" b="1" dirty="0"/>
              <a:t> </a:t>
            </a:r>
            <a:r>
              <a:rPr lang="en-US" sz="1300" b="1" dirty="0" err="1"/>
              <a:t>Umum</a:t>
            </a:r>
            <a:r>
              <a:rPr lang="en-US" sz="1300" dirty="0"/>
              <a:t> </a:t>
            </a:r>
            <a:r>
              <a:rPr lang="en-US" sz="1300" dirty="0" err="1"/>
              <a:t>naik</a:t>
            </a:r>
            <a:r>
              <a:rPr lang="en-US" sz="1300" dirty="0"/>
              <a:t> 62,47 </a:t>
            </a:r>
            <a:r>
              <a:rPr lang="en-US" sz="1300" dirty="0" err="1"/>
              <a:t>persen</a:t>
            </a:r>
            <a:r>
              <a:rPr lang="en-US" sz="1300" dirty="0"/>
              <a:t>, </a:t>
            </a:r>
            <a:r>
              <a:rPr lang="en-US" sz="1300" dirty="0" err="1"/>
              <a:t>sejalan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meningkatnya</a:t>
            </a:r>
            <a:r>
              <a:rPr lang="en-US" sz="1300" dirty="0"/>
              <a:t> </a:t>
            </a:r>
            <a:r>
              <a:rPr lang="en-US" sz="1300" dirty="0" err="1"/>
              <a:t>aktivitas</a:t>
            </a:r>
            <a:r>
              <a:rPr lang="en-US" sz="1300" dirty="0"/>
              <a:t> </a:t>
            </a:r>
            <a:r>
              <a:rPr lang="en-US" sz="1300" dirty="0" err="1"/>
              <a:t>ekonomi</a:t>
            </a:r>
            <a:r>
              <a:rPr lang="en-US" sz="1300" dirty="0"/>
              <a:t> </a:t>
            </a:r>
            <a:r>
              <a:rPr lang="en-US" sz="1300" dirty="0" err="1"/>
              <a:t>masyarakat</a:t>
            </a:r>
            <a:r>
              <a:rPr lang="en-US" sz="1300" dirty="0"/>
              <a:t>. </a:t>
            </a:r>
            <a:r>
              <a:rPr lang="en-US" sz="1300" dirty="0" err="1"/>
              <a:t>Sementara</a:t>
            </a:r>
            <a:r>
              <a:rPr lang="en-US" sz="1300" dirty="0"/>
              <a:t> </a:t>
            </a:r>
            <a:r>
              <a:rPr lang="en-US" sz="1300" dirty="0" err="1"/>
              <a:t>itu</a:t>
            </a:r>
            <a:r>
              <a:rPr lang="en-US" sz="1300" dirty="0"/>
              <a:t>, </a:t>
            </a:r>
            <a:r>
              <a:rPr lang="en-US" sz="1300" dirty="0" err="1"/>
              <a:t>beberapa</a:t>
            </a:r>
            <a:r>
              <a:rPr lang="en-US" sz="1300" dirty="0"/>
              <a:t> </a:t>
            </a:r>
            <a:r>
              <a:rPr lang="en-US" sz="1300" dirty="0" err="1"/>
              <a:t>pos</a:t>
            </a:r>
            <a:r>
              <a:rPr lang="en-US" sz="1300" dirty="0"/>
              <a:t> </a:t>
            </a:r>
            <a:r>
              <a:rPr lang="en-US" sz="1300" dirty="0" err="1"/>
              <a:t>justru</a:t>
            </a:r>
            <a:r>
              <a:rPr lang="en-US" sz="1300" dirty="0"/>
              <a:t> </a:t>
            </a:r>
            <a:r>
              <a:rPr lang="en-US" sz="1300" dirty="0" err="1"/>
              <a:t>menurun</a:t>
            </a:r>
            <a:r>
              <a:rPr lang="en-US" sz="1300" dirty="0"/>
              <a:t> </a:t>
            </a:r>
            <a:r>
              <a:rPr lang="en-US" sz="1300" dirty="0" err="1"/>
              <a:t>seperti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Pelayanan</a:t>
            </a:r>
            <a:r>
              <a:rPr lang="en-US" sz="1300" b="1" dirty="0"/>
              <a:t> </a:t>
            </a:r>
            <a:r>
              <a:rPr lang="en-US" sz="1300" b="1" dirty="0" err="1"/>
              <a:t>Kebersihan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Penyedotan</a:t>
            </a:r>
            <a:r>
              <a:rPr lang="en-US" sz="1300" b="1" dirty="0"/>
              <a:t> </a:t>
            </a:r>
            <a:r>
              <a:rPr lang="en-US" sz="1300" b="1" dirty="0" err="1"/>
              <a:t>Kakus</a:t>
            </a:r>
            <a:r>
              <a:rPr lang="en-US" sz="1300" dirty="0"/>
              <a:t> yang </a:t>
            </a:r>
            <a:r>
              <a:rPr lang="en-US" sz="1300" dirty="0" err="1"/>
              <a:t>turun</a:t>
            </a:r>
            <a:r>
              <a:rPr lang="en-US" sz="1300" dirty="0"/>
              <a:t> 100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endParaRPr lang="en-US" sz="13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300" dirty="0" err="1" smtClean="0"/>
              <a:t>Sementara</a:t>
            </a:r>
            <a:r>
              <a:rPr lang="en-US" sz="1300" dirty="0" smtClean="0"/>
              <a:t> </a:t>
            </a:r>
            <a:r>
              <a:rPr lang="en-US" sz="1300" dirty="0" err="1"/>
              <a:t>itu</a:t>
            </a:r>
            <a:r>
              <a:rPr lang="en-US" sz="1300" dirty="0"/>
              <a:t>, </a:t>
            </a:r>
            <a:r>
              <a:rPr lang="en-US" sz="1300" dirty="0" err="1"/>
              <a:t>kelompok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Jasa</a:t>
            </a:r>
            <a:r>
              <a:rPr lang="en-US" sz="1300" b="1" dirty="0"/>
              <a:t> Usaha</a:t>
            </a:r>
            <a:r>
              <a:rPr lang="en-US" sz="1300" dirty="0"/>
              <a:t> </a:t>
            </a:r>
            <a:r>
              <a:rPr lang="en-US" sz="1300" dirty="0" err="1"/>
              <a:t>justru</a:t>
            </a:r>
            <a:r>
              <a:rPr lang="en-US" sz="1300" dirty="0"/>
              <a:t> </a:t>
            </a:r>
            <a:r>
              <a:rPr lang="en-US" sz="1300" dirty="0" err="1"/>
              <a:t>mengalami</a:t>
            </a:r>
            <a:r>
              <a:rPr lang="en-US" sz="1300" dirty="0"/>
              <a:t> </a:t>
            </a:r>
            <a:r>
              <a:rPr lang="en-US" sz="1300" dirty="0" err="1"/>
              <a:t>penurunan</a:t>
            </a:r>
            <a:r>
              <a:rPr lang="en-US" sz="1300" dirty="0"/>
              <a:t> tipis </a:t>
            </a:r>
            <a:r>
              <a:rPr lang="en-US" sz="1300" dirty="0" err="1"/>
              <a:t>secara</a:t>
            </a:r>
            <a:r>
              <a:rPr lang="en-US" sz="1300" dirty="0"/>
              <a:t> </a:t>
            </a:r>
            <a:r>
              <a:rPr lang="en-US" sz="1300" dirty="0" err="1"/>
              <a:t>tahunan</a:t>
            </a:r>
            <a:r>
              <a:rPr lang="en-US" sz="1300" dirty="0"/>
              <a:t>, </a:t>
            </a:r>
            <a:r>
              <a:rPr lang="en-US" sz="1300" dirty="0" err="1"/>
              <a:t>dari</a:t>
            </a:r>
            <a:r>
              <a:rPr lang="en-US" sz="1300" dirty="0"/>
              <a:t> Rp697,66 </a:t>
            </a:r>
            <a:r>
              <a:rPr lang="en-US" sz="1300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2024 </a:t>
            </a:r>
            <a:r>
              <a:rPr lang="en-US" sz="1300" dirty="0" err="1"/>
              <a:t>menjadi</a:t>
            </a:r>
            <a:r>
              <a:rPr lang="en-US" sz="1300" dirty="0"/>
              <a:t> Rp647,75 </a:t>
            </a:r>
            <a:r>
              <a:rPr lang="en-US" sz="1300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2025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menurun</a:t>
            </a:r>
            <a:r>
              <a:rPr lang="en-US" sz="1300" dirty="0"/>
              <a:t> 7,15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r>
              <a:rPr lang="en-US" sz="1300" dirty="0" err="1"/>
              <a:t>Namun</a:t>
            </a:r>
            <a:r>
              <a:rPr lang="en-US" sz="1300" dirty="0"/>
              <a:t> </a:t>
            </a:r>
            <a:r>
              <a:rPr lang="en-US" sz="1300" dirty="0" err="1"/>
              <a:t>secara</a:t>
            </a:r>
            <a:r>
              <a:rPr lang="en-US" sz="1300" dirty="0"/>
              <a:t> </a:t>
            </a:r>
            <a:r>
              <a:rPr lang="en-US" sz="1300" dirty="0" err="1"/>
              <a:t>triwulanan</a:t>
            </a:r>
            <a:r>
              <a:rPr lang="en-US" sz="1300" dirty="0"/>
              <a:t>, </a:t>
            </a:r>
            <a:r>
              <a:rPr lang="en-US" sz="1300" dirty="0" err="1"/>
              <a:t>sektor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masih</a:t>
            </a:r>
            <a:r>
              <a:rPr lang="en-US" sz="1300" dirty="0"/>
              <a:t> </a:t>
            </a:r>
            <a:r>
              <a:rPr lang="en-US" sz="1300" dirty="0" err="1"/>
              <a:t>tumbuh</a:t>
            </a:r>
            <a:r>
              <a:rPr lang="en-US" sz="1300" dirty="0"/>
              <a:t> 29,14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r>
              <a:rPr lang="en-US" sz="1300" dirty="0" err="1"/>
              <a:t>Beberapa</a:t>
            </a:r>
            <a:r>
              <a:rPr lang="en-US" sz="1300" dirty="0"/>
              <a:t> </a:t>
            </a:r>
            <a:r>
              <a:rPr lang="en-US" sz="1300" dirty="0" err="1"/>
              <a:t>pos</a:t>
            </a:r>
            <a:r>
              <a:rPr lang="en-US" sz="1300" dirty="0"/>
              <a:t> yang </a:t>
            </a:r>
            <a:r>
              <a:rPr lang="en-US" sz="1300" dirty="0" err="1"/>
              <a:t>mengalami</a:t>
            </a:r>
            <a:r>
              <a:rPr lang="en-US" sz="1300" dirty="0"/>
              <a:t> </a:t>
            </a:r>
            <a:r>
              <a:rPr lang="en-US" sz="1300" dirty="0" err="1"/>
              <a:t>pertumbuhan</a:t>
            </a:r>
            <a:r>
              <a:rPr lang="en-US" sz="1300" dirty="0"/>
              <a:t> </a:t>
            </a:r>
            <a:r>
              <a:rPr lang="en-US" sz="1300" dirty="0" err="1"/>
              <a:t>antara</a:t>
            </a:r>
            <a:r>
              <a:rPr lang="en-US" sz="1300" dirty="0"/>
              <a:t> lain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Tempat</a:t>
            </a:r>
            <a:r>
              <a:rPr lang="en-US" sz="1300" b="1" dirty="0"/>
              <a:t> </a:t>
            </a:r>
            <a:r>
              <a:rPr lang="en-US" sz="1300" b="1" dirty="0" err="1"/>
              <a:t>Khusus</a:t>
            </a:r>
            <a:r>
              <a:rPr lang="en-US" sz="1300" b="1" dirty="0"/>
              <a:t> </a:t>
            </a:r>
            <a:r>
              <a:rPr lang="en-US" sz="1300" b="1" dirty="0" err="1"/>
              <a:t>Parkir</a:t>
            </a:r>
            <a:r>
              <a:rPr lang="en-US" sz="1300" dirty="0"/>
              <a:t> yang </a:t>
            </a:r>
            <a:r>
              <a:rPr lang="en-US" sz="1300" dirty="0" err="1"/>
              <a:t>meningkat</a:t>
            </a:r>
            <a:r>
              <a:rPr lang="en-US" sz="1300" dirty="0"/>
              <a:t> 60,96 </a:t>
            </a:r>
            <a:r>
              <a:rPr lang="en-US" sz="1300" dirty="0" err="1"/>
              <a:t>persen</a:t>
            </a:r>
            <a:r>
              <a:rPr lang="en-US" sz="1300" dirty="0"/>
              <a:t>,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Rumah</a:t>
            </a:r>
            <a:r>
              <a:rPr lang="en-US" sz="1300" b="1" dirty="0"/>
              <a:t> </a:t>
            </a:r>
            <a:r>
              <a:rPr lang="en-US" sz="1300" b="1" dirty="0" err="1"/>
              <a:t>Potong</a:t>
            </a:r>
            <a:r>
              <a:rPr lang="en-US" sz="1300" b="1" dirty="0"/>
              <a:t> </a:t>
            </a:r>
            <a:r>
              <a:rPr lang="en-US" sz="1300" b="1" dirty="0" err="1"/>
              <a:t>Hewan</a:t>
            </a:r>
            <a:r>
              <a:rPr lang="en-US" sz="1300" dirty="0"/>
              <a:t> yang </a:t>
            </a:r>
            <a:r>
              <a:rPr lang="en-US" sz="1300" dirty="0" err="1"/>
              <a:t>naik</a:t>
            </a:r>
            <a:r>
              <a:rPr lang="en-US" sz="1300" dirty="0"/>
              <a:t> 24,48 </a:t>
            </a:r>
            <a:r>
              <a:rPr lang="en-US" sz="1300" dirty="0" err="1"/>
              <a:t>persen</a:t>
            </a:r>
            <a:r>
              <a:rPr lang="en-US" sz="1300" dirty="0"/>
              <a:t>,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Pelayanan</a:t>
            </a:r>
            <a:r>
              <a:rPr lang="en-US" sz="1300" b="1" dirty="0"/>
              <a:t> </a:t>
            </a:r>
            <a:r>
              <a:rPr lang="en-US" sz="1300" b="1" dirty="0" err="1"/>
              <a:t>Kepelabuhan</a:t>
            </a:r>
            <a:r>
              <a:rPr lang="en-US" sz="1300" dirty="0"/>
              <a:t> yang </a:t>
            </a:r>
            <a:r>
              <a:rPr lang="en-US" sz="1300" dirty="0" err="1"/>
              <a:t>tumbuh</a:t>
            </a:r>
            <a:r>
              <a:rPr lang="en-US" sz="1300" dirty="0"/>
              <a:t> 46,63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r>
              <a:rPr lang="en-US" sz="1300" dirty="0" err="1"/>
              <a:t>Kenaikan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sejalan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meningkatnya</a:t>
            </a:r>
            <a:r>
              <a:rPr lang="en-US" sz="1300" dirty="0"/>
              <a:t> </a:t>
            </a:r>
            <a:r>
              <a:rPr lang="en-US" sz="1300" dirty="0" err="1"/>
              <a:t>distribusi</a:t>
            </a:r>
            <a:r>
              <a:rPr lang="en-US" sz="1300" dirty="0"/>
              <a:t> </a:t>
            </a:r>
            <a:r>
              <a:rPr lang="en-US" sz="1300" dirty="0" err="1"/>
              <a:t>barang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jasa</a:t>
            </a:r>
            <a:r>
              <a:rPr lang="en-US" sz="1300" dirty="0"/>
              <a:t>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dirty="0" err="1"/>
              <a:t>aktivitas</a:t>
            </a:r>
            <a:r>
              <a:rPr lang="en-US" sz="1300" dirty="0"/>
              <a:t> </a:t>
            </a:r>
            <a:r>
              <a:rPr lang="en-US" sz="1300" dirty="0" err="1"/>
              <a:t>perdagangan</a:t>
            </a:r>
            <a:r>
              <a:rPr lang="en-US" sz="1300" dirty="0"/>
              <a:t> di </a:t>
            </a:r>
            <a:r>
              <a:rPr lang="en-US" sz="1300" dirty="0" err="1"/>
              <a:t>Kukar</a:t>
            </a:r>
            <a:r>
              <a:rPr lang="en-US" sz="1300" dirty="0"/>
              <a:t>. </a:t>
            </a:r>
            <a:r>
              <a:rPr lang="en-US" sz="1300" dirty="0" err="1"/>
              <a:t>Sebaliknya</a:t>
            </a:r>
            <a:r>
              <a:rPr lang="en-US" sz="1300" dirty="0"/>
              <a:t>, </a:t>
            </a:r>
            <a:r>
              <a:rPr lang="en-US" sz="1300" dirty="0" err="1"/>
              <a:t>penurunan</a:t>
            </a:r>
            <a:r>
              <a:rPr lang="en-US" sz="1300" dirty="0"/>
              <a:t> </a:t>
            </a:r>
            <a:r>
              <a:rPr lang="en-US" sz="1300" dirty="0" err="1"/>
              <a:t>terbesar</a:t>
            </a:r>
            <a:r>
              <a:rPr lang="en-US" sz="1300" dirty="0"/>
              <a:t> </a:t>
            </a:r>
            <a:r>
              <a:rPr lang="en-US" sz="1300" dirty="0" err="1"/>
              <a:t>terjadi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Tempat</a:t>
            </a:r>
            <a:r>
              <a:rPr lang="en-US" sz="1300" b="1" dirty="0"/>
              <a:t> </a:t>
            </a:r>
            <a:r>
              <a:rPr lang="en-US" sz="1300" b="1" dirty="0" err="1"/>
              <a:t>Rekreasi</a:t>
            </a:r>
            <a:r>
              <a:rPr lang="en-US" sz="1300" b="1" dirty="0"/>
              <a:t> </a:t>
            </a:r>
            <a:r>
              <a:rPr lang="en-US" sz="1300" b="1" dirty="0" err="1"/>
              <a:t>dan</a:t>
            </a:r>
            <a:r>
              <a:rPr lang="en-US" sz="1300" b="1" dirty="0"/>
              <a:t> </a:t>
            </a:r>
            <a:r>
              <a:rPr lang="en-US" sz="1300" b="1" dirty="0" err="1"/>
              <a:t>Olahraga</a:t>
            </a:r>
            <a:r>
              <a:rPr lang="en-US" sz="1300" dirty="0"/>
              <a:t> yang </a:t>
            </a:r>
            <a:r>
              <a:rPr lang="en-US" sz="1300" dirty="0" err="1"/>
              <a:t>turun</a:t>
            </a:r>
            <a:r>
              <a:rPr lang="en-US" sz="1300" dirty="0"/>
              <a:t> </a:t>
            </a:r>
            <a:r>
              <a:rPr lang="en-US" sz="1300" dirty="0" err="1"/>
              <a:t>hingga</a:t>
            </a:r>
            <a:r>
              <a:rPr lang="en-US" sz="1300" dirty="0"/>
              <a:t> 62,82 </a:t>
            </a:r>
            <a:r>
              <a:rPr lang="en-US" sz="1300" dirty="0" err="1"/>
              <a:t>persen</a:t>
            </a:r>
            <a:r>
              <a:rPr lang="en-US" sz="1300" dirty="0"/>
              <a:t>,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Penjualan</a:t>
            </a:r>
            <a:r>
              <a:rPr lang="en-US" sz="1300" b="1" dirty="0"/>
              <a:t> </a:t>
            </a:r>
            <a:r>
              <a:rPr lang="en-US" sz="1300" b="1" dirty="0" err="1"/>
              <a:t>Produksi</a:t>
            </a:r>
            <a:r>
              <a:rPr lang="en-US" sz="1300" b="1" dirty="0"/>
              <a:t> Usaha Daerah</a:t>
            </a:r>
            <a:r>
              <a:rPr lang="en-US" sz="1300" dirty="0"/>
              <a:t> yang </a:t>
            </a:r>
            <a:r>
              <a:rPr lang="en-US" sz="1300" dirty="0" err="1"/>
              <a:t>menurun</a:t>
            </a:r>
            <a:r>
              <a:rPr lang="en-US" sz="1300" dirty="0"/>
              <a:t> 44,26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r>
              <a:rPr lang="en-US" sz="1300" dirty="0" err="1"/>
              <a:t>Penurunan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diperkirakan</a:t>
            </a:r>
            <a:r>
              <a:rPr lang="en-US" sz="1300" dirty="0"/>
              <a:t> </a:t>
            </a:r>
            <a:r>
              <a:rPr lang="en-US" sz="1300" dirty="0" err="1"/>
              <a:t>akibat</a:t>
            </a:r>
            <a:r>
              <a:rPr lang="en-US" sz="1300" dirty="0"/>
              <a:t> </a:t>
            </a:r>
            <a:r>
              <a:rPr lang="en-US" sz="1300" dirty="0" err="1"/>
              <a:t>melemahnya</a:t>
            </a:r>
            <a:r>
              <a:rPr lang="en-US" sz="1300" dirty="0"/>
              <a:t> </a:t>
            </a:r>
            <a:r>
              <a:rPr lang="en-US" sz="1300" dirty="0" err="1"/>
              <a:t>minat</a:t>
            </a:r>
            <a:r>
              <a:rPr lang="en-US" sz="1300" dirty="0"/>
              <a:t> </a:t>
            </a:r>
            <a:r>
              <a:rPr lang="en-US" sz="1300" dirty="0" err="1"/>
              <a:t>masyarakat</a:t>
            </a:r>
            <a:r>
              <a:rPr lang="en-US" sz="1300" dirty="0"/>
              <a:t> </a:t>
            </a:r>
            <a:r>
              <a:rPr lang="en-US" sz="1300" dirty="0" err="1"/>
              <a:t>terhadap</a:t>
            </a:r>
            <a:r>
              <a:rPr lang="en-US" sz="1300" dirty="0"/>
              <a:t> </a:t>
            </a:r>
            <a:r>
              <a:rPr lang="en-US" sz="1300" dirty="0" err="1"/>
              <a:t>fasilitas</a:t>
            </a:r>
            <a:r>
              <a:rPr lang="en-US" sz="1300" dirty="0"/>
              <a:t> </a:t>
            </a:r>
            <a:r>
              <a:rPr lang="en-US" sz="1300" dirty="0" err="1"/>
              <a:t>rekreasi</a:t>
            </a:r>
            <a:r>
              <a:rPr lang="en-US" sz="1300" dirty="0"/>
              <a:t> </a:t>
            </a:r>
            <a:r>
              <a:rPr lang="en-US" sz="1300" dirty="0" err="1"/>
              <a:t>berbayar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berkurangnya</a:t>
            </a:r>
            <a:r>
              <a:rPr lang="en-US" sz="1300" dirty="0"/>
              <a:t> </a:t>
            </a:r>
            <a:r>
              <a:rPr lang="en-US" sz="1300" dirty="0" err="1"/>
              <a:t>kinerja</a:t>
            </a:r>
            <a:r>
              <a:rPr lang="en-US" sz="1300" dirty="0"/>
              <a:t> </a:t>
            </a:r>
            <a:r>
              <a:rPr lang="en-US" sz="1300" dirty="0" err="1"/>
              <a:t>usaha</a:t>
            </a:r>
            <a:r>
              <a:rPr lang="en-US" sz="1300" dirty="0"/>
              <a:t> </a:t>
            </a:r>
            <a:r>
              <a:rPr lang="en-US" sz="1300" dirty="0" err="1"/>
              <a:t>daerah</a:t>
            </a:r>
            <a:r>
              <a:rPr lang="en-US" sz="1300" dirty="0"/>
              <a:t>.</a:t>
            </a:r>
            <a:endParaRPr lang="en-US" sz="13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338581" y="4651375"/>
            <a:ext cx="6096001" cy="189282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kelompok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Perizinan</a:t>
            </a:r>
            <a:r>
              <a:rPr lang="en-US" sz="1300" b="1" dirty="0"/>
              <a:t> </a:t>
            </a:r>
            <a:r>
              <a:rPr lang="en-US" sz="1300" b="1" dirty="0" err="1"/>
              <a:t>Tertentu</a:t>
            </a:r>
            <a:r>
              <a:rPr lang="en-US" sz="1300" dirty="0"/>
              <a:t>, </a:t>
            </a:r>
            <a:r>
              <a:rPr lang="en-US" sz="1300" dirty="0" err="1"/>
              <a:t>penerimaan</a:t>
            </a:r>
            <a:r>
              <a:rPr lang="en-US" sz="1300" dirty="0"/>
              <a:t> </a:t>
            </a:r>
            <a:r>
              <a:rPr lang="en-US" sz="1300" dirty="0" err="1"/>
              <a:t>melonjak</a:t>
            </a:r>
            <a:r>
              <a:rPr lang="en-US" sz="1300" dirty="0"/>
              <a:t> </a:t>
            </a:r>
            <a:r>
              <a:rPr lang="en-US" sz="1300" dirty="0" err="1"/>
              <a:t>drastis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Rp110,59 </a:t>
            </a:r>
            <a:r>
              <a:rPr lang="en-US" sz="1300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2024 </a:t>
            </a:r>
            <a:r>
              <a:rPr lang="en-US" sz="1300" dirty="0" err="1"/>
              <a:t>menjadi</a:t>
            </a:r>
            <a:r>
              <a:rPr lang="en-US" sz="1300" dirty="0"/>
              <a:t> Rp965,17 </a:t>
            </a:r>
            <a:r>
              <a:rPr lang="en-US" sz="1300" dirty="0" err="1"/>
              <a:t>juta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2025,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meningkat</a:t>
            </a:r>
            <a:r>
              <a:rPr lang="en-US" sz="1300" dirty="0"/>
              <a:t> 772,71 </a:t>
            </a:r>
            <a:r>
              <a:rPr lang="en-US" sz="1300" dirty="0" err="1"/>
              <a:t>persen</a:t>
            </a:r>
            <a:r>
              <a:rPr lang="en-US" sz="1300" dirty="0"/>
              <a:t> </a:t>
            </a:r>
            <a:r>
              <a:rPr lang="en-US" sz="1300" dirty="0" err="1"/>
              <a:t>YoY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pertumbuhan</a:t>
            </a:r>
            <a:r>
              <a:rPr lang="en-US" sz="1300" dirty="0"/>
              <a:t> q to q </a:t>
            </a:r>
            <a:r>
              <a:rPr lang="en-US" sz="1300" dirty="0" err="1"/>
              <a:t>sebesar</a:t>
            </a:r>
            <a:r>
              <a:rPr lang="en-US" sz="1300" dirty="0"/>
              <a:t> 673,77 </a:t>
            </a:r>
            <a:r>
              <a:rPr lang="en-US" sz="1300" dirty="0" err="1"/>
              <a:t>persen</a:t>
            </a:r>
            <a:r>
              <a:rPr lang="en-US" sz="1300" dirty="0"/>
              <a:t>. </a:t>
            </a:r>
            <a:r>
              <a:rPr lang="en-US" sz="1300" dirty="0" err="1"/>
              <a:t>Lonjakan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sepenuhnya</a:t>
            </a:r>
            <a:r>
              <a:rPr lang="en-US" sz="1300" dirty="0"/>
              <a:t> </a:t>
            </a:r>
            <a:r>
              <a:rPr lang="en-US" sz="1300" dirty="0" err="1"/>
              <a:t>ditopang</a:t>
            </a:r>
            <a:r>
              <a:rPr lang="en-US" sz="1300" dirty="0"/>
              <a:t> </a:t>
            </a:r>
            <a:r>
              <a:rPr lang="en-US" sz="1300" dirty="0" err="1"/>
              <a:t>oleh</a:t>
            </a:r>
            <a:r>
              <a:rPr lang="en-US" sz="1300" dirty="0"/>
              <a:t> </a:t>
            </a:r>
            <a:r>
              <a:rPr lang="en-US" sz="1300" b="1" dirty="0" err="1"/>
              <a:t>Retribusi</a:t>
            </a:r>
            <a:r>
              <a:rPr lang="en-US" sz="1300" b="1" dirty="0"/>
              <a:t> </a:t>
            </a:r>
            <a:r>
              <a:rPr lang="en-US" sz="1300" b="1" dirty="0" err="1"/>
              <a:t>Persetujuan</a:t>
            </a:r>
            <a:r>
              <a:rPr lang="en-US" sz="1300" b="1" dirty="0"/>
              <a:t> </a:t>
            </a:r>
            <a:r>
              <a:rPr lang="en-US" sz="1300" b="1" dirty="0" err="1"/>
              <a:t>Bangunan</a:t>
            </a:r>
            <a:r>
              <a:rPr lang="en-US" sz="1300" b="1" dirty="0"/>
              <a:t> </a:t>
            </a:r>
            <a:r>
              <a:rPr lang="en-US" sz="1300" b="1" dirty="0" err="1"/>
              <a:t>Gedung</a:t>
            </a:r>
            <a:r>
              <a:rPr lang="en-US" sz="1300" b="1" dirty="0"/>
              <a:t> (IMB)</a:t>
            </a:r>
            <a:r>
              <a:rPr lang="en-US" sz="1300" dirty="0"/>
              <a:t> yang </a:t>
            </a:r>
            <a:r>
              <a:rPr lang="en-US" sz="1300" dirty="0" err="1"/>
              <a:t>mengalami</a:t>
            </a:r>
            <a:r>
              <a:rPr lang="en-US" sz="1300" dirty="0"/>
              <a:t> </a:t>
            </a:r>
            <a:r>
              <a:rPr lang="en-US" sz="1300" dirty="0" err="1"/>
              <a:t>peningkatan</a:t>
            </a:r>
            <a:r>
              <a:rPr lang="en-US" sz="1300" dirty="0"/>
              <a:t> </a:t>
            </a:r>
            <a:r>
              <a:rPr lang="en-US" sz="1300" dirty="0" err="1"/>
              <a:t>signifikan</a:t>
            </a:r>
            <a:r>
              <a:rPr lang="en-US" sz="1300" dirty="0"/>
              <a:t>. </a:t>
            </a:r>
            <a:r>
              <a:rPr lang="en-US" sz="1300" dirty="0" err="1"/>
              <a:t>Peningkatan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erat</a:t>
            </a:r>
            <a:r>
              <a:rPr lang="en-US" sz="1300" dirty="0"/>
              <a:t> </a:t>
            </a:r>
            <a:r>
              <a:rPr lang="en-US" sz="1300" dirty="0" err="1"/>
              <a:t>kaitannya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masifnya</a:t>
            </a:r>
            <a:r>
              <a:rPr lang="en-US" sz="1300" dirty="0"/>
              <a:t> </a:t>
            </a:r>
            <a:r>
              <a:rPr lang="en-US" sz="1300" dirty="0" err="1"/>
              <a:t>pembangunan</a:t>
            </a:r>
            <a:r>
              <a:rPr lang="en-US" sz="1300" dirty="0"/>
              <a:t> </a:t>
            </a:r>
            <a:r>
              <a:rPr lang="en-US" sz="1300" dirty="0" err="1"/>
              <a:t>infrastruktur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properti</a:t>
            </a:r>
            <a:r>
              <a:rPr lang="en-US" sz="1300" dirty="0"/>
              <a:t> di </a:t>
            </a:r>
            <a:r>
              <a:rPr lang="en-US" sz="1300" dirty="0" err="1"/>
              <a:t>Kukar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2025, </a:t>
            </a:r>
            <a:r>
              <a:rPr lang="en-US" sz="1300" dirty="0" err="1"/>
              <a:t>baik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sektor</a:t>
            </a:r>
            <a:r>
              <a:rPr lang="en-US" sz="1300" dirty="0"/>
              <a:t> </a:t>
            </a:r>
            <a:r>
              <a:rPr lang="en-US" sz="1300" dirty="0" err="1"/>
              <a:t>perumahan</a:t>
            </a:r>
            <a:r>
              <a:rPr lang="en-US" sz="1300" dirty="0"/>
              <a:t>, </a:t>
            </a:r>
            <a:r>
              <a:rPr lang="en-US" sz="1300" dirty="0" err="1"/>
              <a:t>komersial</a:t>
            </a:r>
            <a:r>
              <a:rPr lang="en-US" sz="1300" dirty="0"/>
              <a:t>, </a:t>
            </a:r>
            <a:r>
              <a:rPr lang="en-US" sz="1300" dirty="0" err="1"/>
              <a:t>maupun</a:t>
            </a:r>
            <a:r>
              <a:rPr lang="en-US" sz="1300" dirty="0"/>
              <a:t> </a:t>
            </a:r>
            <a:r>
              <a:rPr lang="en-US" sz="1300" dirty="0" err="1"/>
              <a:t>fasilitas</a:t>
            </a:r>
            <a:r>
              <a:rPr lang="en-US" sz="1300" dirty="0"/>
              <a:t> </a:t>
            </a:r>
            <a:r>
              <a:rPr lang="en-US" sz="1300" dirty="0" err="1"/>
              <a:t>penunjang</a:t>
            </a:r>
            <a:r>
              <a:rPr lang="en-US" sz="1300" dirty="0"/>
              <a:t> </a:t>
            </a:r>
            <a:r>
              <a:rPr lang="en-US" sz="1300" dirty="0" err="1"/>
              <a:t>industri</a:t>
            </a:r>
            <a:r>
              <a:rPr lang="en-US" sz="1300" dirty="0"/>
              <a:t>, </a:t>
            </a:r>
            <a:r>
              <a:rPr lang="en-US" sz="1300" dirty="0" err="1"/>
              <a:t>khususnya</a:t>
            </a:r>
            <a:r>
              <a:rPr lang="en-US" sz="1300" dirty="0"/>
              <a:t> </a:t>
            </a:r>
            <a:r>
              <a:rPr lang="en-US" sz="1300" dirty="0" err="1"/>
              <a:t>pertambangan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perkebunan</a:t>
            </a:r>
            <a:r>
              <a:rPr lang="en-US" sz="1300" dirty="0"/>
              <a:t>. </a:t>
            </a:r>
            <a:r>
              <a:rPr lang="en-US" sz="1300" dirty="0" err="1"/>
              <a:t>Selain</a:t>
            </a:r>
            <a:r>
              <a:rPr lang="en-US" sz="1300" dirty="0"/>
              <a:t> </a:t>
            </a:r>
            <a:r>
              <a:rPr lang="en-US" sz="1300" dirty="0" err="1"/>
              <a:t>itu</a:t>
            </a:r>
            <a:r>
              <a:rPr lang="en-US" sz="1300" dirty="0"/>
              <a:t>, </a:t>
            </a:r>
            <a:r>
              <a:rPr lang="en-US" sz="1300" dirty="0" err="1"/>
              <a:t>faktor</a:t>
            </a:r>
            <a:r>
              <a:rPr lang="en-US" sz="1300" dirty="0"/>
              <a:t> </a:t>
            </a:r>
            <a:r>
              <a:rPr lang="en-US" sz="1300" dirty="0" err="1"/>
              <a:t>penegakan</a:t>
            </a:r>
            <a:r>
              <a:rPr lang="en-US" sz="1300" dirty="0"/>
              <a:t> </a:t>
            </a:r>
            <a:r>
              <a:rPr lang="en-US" sz="1300" dirty="0" err="1"/>
              <a:t>regulasi</a:t>
            </a:r>
            <a:r>
              <a:rPr lang="en-US" sz="1300" dirty="0"/>
              <a:t> </a:t>
            </a:r>
            <a:r>
              <a:rPr lang="en-US" sz="1300" dirty="0" err="1"/>
              <a:t>serta</a:t>
            </a:r>
            <a:r>
              <a:rPr lang="en-US" sz="1300" dirty="0"/>
              <a:t> </a:t>
            </a:r>
            <a:r>
              <a:rPr lang="en-US" sz="1300" dirty="0" err="1"/>
              <a:t>peningkatan</a:t>
            </a:r>
            <a:r>
              <a:rPr lang="en-US" sz="1300" dirty="0"/>
              <a:t> </a:t>
            </a:r>
            <a:r>
              <a:rPr lang="en-US" sz="1300" dirty="0" err="1"/>
              <a:t>kepatuhan</a:t>
            </a:r>
            <a:r>
              <a:rPr lang="en-US" sz="1300" dirty="0"/>
              <a:t> </a:t>
            </a:r>
            <a:r>
              <a:rPr lang="en-US" sz="1300" dirty="0" err="1"/>
              <a:t>perizinan</a:t>
            </a:r>
            <a:r>
              <a:rPr lang="en-US" sz="1300" dirty="0"/>
              <a:t> </a:t>
            </a:r>
            <a:r>
              <a:rPr lang="en-US" sz="1300" dirty="0" err="1"/>
              <a:t>turut</a:t>
            </a:r>
            <a:r>
              <a:rPr lang="en-US" sz="1300" dirty="0"/>
              <a:t> </a:t>
            </a:r>
            <a:r>
              <a:rPr lang="en-US" sz="1300" dirty="0" err="1"/>
              <a:t>mendorong</a:t>
            </a:r>
            <a:r>
              <a:rPr lang="en-US" sz="1300" dirty="0"/>
              <a:t> </a:t>
            </a:r>
            <a:r>
              <a:rPr lang="en-US" sz="1300" dirty="0" err="1"/>
              <a:t>penerimaan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sektor</a:t>
            </a:r>
            <a:r>
              <a:rPr lang="en-US" sz="1300" dirty="0"/>
              <a:t> </a:t>
            </a:r>
            <a:r>
              <a:rPr lang="en-US" sz="1300" dirty="0" err="1"/>
              <a:t>ini</a:t>
            </a:r>
            <a:r>
              <a:rPr lang="en-US" sz="1300" dirty="0"/>
              <a:t>.</a:t>
            </a:r>
            <a:endParaRPr lang="en-US" sz="13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05" y="888821"/>
            <a:ext cx="6182454" cy="36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5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1 . 3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HASIL PENGELOLAAN KEKAYAAN DAERAH YANG DIPISAHKAN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24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457200" y="4369176"/>
            <a:ext cx="11224770" cy="224676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</a:t>
            </a:r>
            <a:r>
              <a:rPr lang="en-US" sz="1400" dirty="0" err="1"/>
              <a:t>tahun</a:t>
            </a:r>
            <a:r>
              <a:rPr lang="en-US" sz="1400" dirty="0"/>
              <a:t> 2025,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pengelolaan</a:t>
            </a:r>
            <a:r>
              <a:rPr lang="en-US" sz="1400" dirty="0"/>
              <a:t> </a:t>
            </a:r>
            <a:r>
              <a:rPr lang="en-US" sz="1400" dirty="0" err="1"/>
              <a:t>kekayaan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yang </a:t>
            </a:r>
            <a:r>
              <a:rPr lang="en-US" sz="1400" dirty="0" err="1"/>
              <a:t>dipisahkan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Rp25,04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naik</a:t>
            </a:r>
            <a:r>
              <a:rPr lang="en-US" sz="1400" dirty="0"/>
              <a:t> tipis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 smtClean="0"/>
              <a:t>2,5% </a:t>
            </a:r>
            <a:r>
              <a:rPr lang="en-US" sz="1400" b="1" dirty="0" err="1"/>
              <a:t>yoy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yang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2024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Rp24,43 </a:t>
            </a:r>
            <a:r>
              <a:rPr lang="en-US" sz="1400" b="1" dirty="0" err="1"/>
              <a:t>miliar</a:t>
            </a:r>
            <a:r>
              <a:rPr lang="en-US" sz="1400" dirty="0"/>
              <a:t>.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/>
              <a:t>q to q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 smtClean="0"/>
              <a:t>terjadi</a:t>
            </a:r>
            <a:r>
              <a:rPr lang="en-US" sz="1400" dirty="0" smtClean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Triwulan</a:t>
            </a:r>
            <a:r>
              <a:rPr lang="en-US" sz="1400" dirty="0" smtClean="0"/>
              <a:t> I 2025 </a:t>
            </a:r>
            <a:r>
              <a:rPr lang="en-US" sz="1400" dirty="0" err="1" smtClean="0"/>
              <a:t>belum</a:t>
            </a:r>
            <a:r>
              <a:rPr lang="en-US" sz="1400" dirty="0" smtClean="0"/>
              <a:t> </a:t>
            </a:r>
            <a:r>
              <a:rPr lang="en-US" sz="1400" dirty="0" err="1" smtClean="0"/>
              <a:t>ada</a:t>
            </a:r>
            <a:r>
              <a:rPr lang="en-US" sz="1400" dirty="0" smtClean="0"/>
              <a:t> yang </a:t>
            </a:r>
            <a:r>
              <a:rPr lang="en-US" sz="1400" dirty="0" err="1" smtClean="0"/>
              <a:t>terealisasi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Jika</a:t>
            </a:r>
            <a:r>
              <a:rPr lang="en-US" sz="1400" dirty="0"/>
              <a:t> </a:t>
            </a:r>
            <a:r>
              <a:rPr lang="en-US" sz="1400" dirty="0" err="1"/>
              <a:t>dilihat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rinci</a:t>
            </a:r>
            <a:r>
              <a:rPr lang="en-US" sz="1400" dirty="0"/>
              <a:t>, </a:t>
            </a:r>
            <a:r>
              <a:rPr lang="en-US" sz="1400" dirty="0" err="1"/>
              <a:t>kontribusi</a:t>
            </a:r>
            <a:r>
              <a:rPr lang="en-US" sz="1400" dirty="0"/>
              <a:t> </a:t>
            </a:r>
            <a:r>
              <a:rPr lang="en-US" sz="1400" dirty="0" err="1"/>
              <a:t>terbesar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berasal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b="1" dirty="0" smtClean="0"/>
              <a:t>Bank </a:t>
            </a:r>
            <a:r>
              <a:rPr lang="en-US" sz="1400" b="1" dirty="0" err="1" smtClean="0"/>
              <a:t>Kaltim</a:t>
            </a:r>
            <a:r>
              <a:rPr lang="en-US" sz="1400" dirty="0" smtClean="0"/>
              <a:t>.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2024, Bank </a:t>
            </a:r>
            <a:r>
              <a:rPr lang="en-US" sz="1400" dirty="0" err="1"/>
              <a:t>Kaltim</a:t>
            </a:r>
            <a:r>
              <a:rPr lang="en-US" sz="1400" dirty="0"/>
              <a:t> </a:t>
            </a:r>
            <a:r>
              <a:rPr lang="en-US" sz="1400" dirty="0" err="1"/>
              <a:t>menyumbang</a:t>
            </a:r>
            <a:r>
              <a:rPr lang="en-US" sz="1400" dirty="0"/>
              <a:t> </a:t>
            </a:r>
            <a:r>
              <a:rPr lang="en-US" sz="1400" dirty="0" err="1"/>
              <a:t>dividen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Rp24,43 </a:t>
            </a:r>
            <a:r>
              <a:rPr lang="en-US" sz="1400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2025 </a:t>
            </a:r>
            <a:r>
              <a:rPr lang="en-US" sz="1400" dirty="0" err="1"/>
              <a:t>mengalami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Rp21,88 </a:t>
            </a:r>
            <a:r>
              <a:rPr lang="en-US" sz="1400" dirty="0" err="1"/>
              <a:t>miliar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terkoreksi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</a:t>
            </a:r>
            <a:r>
              <a:rPr lang="en-US" sz="1400" b="1" dirty="0"/>
              <a:t>-10,44% </a:t>
            </a:r>
            <a:r>
              <a:rPr lang="en-US" sz="1400" b="1" dirty="0" err="1"/>
              <a:t>yoy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patut</a:t>
            </a:r>
            <a:r>
              <a:rPr lang="en-US" sz="1400" dirty="0"/>
              <a:t> </a:t>
            </a:r>
            <a:r>
              <a:rPr lang="en-US" sz="1400" dirty="0" err="1"/>
              <a:t>dicermati</a:t>
            </a:r>
            <a:r>
              <a:rPr lang="en-US" sz="1400" dirty="0"/>
              <a:t> </a:t>
            </a:r>
            <a:r>
              <a:rPr lang="en-US" sz="1400" dirty="0" err="1"/>
              <a:t>mengingat</a:t>
            </a:r>
            <a:r>
              <a:rPr lang="en-US" sz="1400" dirty="0"/>
              <a:t> Bank </a:t>
            </a:r>
            <a:r>
              <a:rPr lang="en-US" sz="1400" dirty="0" err="1"/>
              <a:t>Kaltim</a:t>
            </a:r>
            <a:r>
              <a:rPr lang="en-US" sz="1400" dirty="0"/>
              <a:t>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salah</a:t>
            </a:r>
            <a:r>
              <a:rPr lang="en-US" sz="1400" dirty="0"/>
              <a:t> </a:t>
            </a:r>
            <a:r>
              <a:rPr lang="en-US" sz="1400" dirty="0" err="1"/>
              <a:t>satu</a:t>
            </a:r>
            <a:r>
              <a:rPr lang="en-US" sz="1400" dirty="0"/>
              <a:t> </a:t>
            </a:r>
            <a:r>
              <a:rPr lang="en-US" sz="1400" dirty="0" err="1"/>
              <a:t>penopang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dividen</a:t>
            </a:r>
            <a:r>
              <a:rPr lang="en-US" sz="1400" dirty="0"/>
              <a:t>. </a:t>
            </a:r>
            <a:r>
              <a:rPr lang="en-US" sz="1400" dirty="0" err="1"/>
              <a:t>Faktor</a:t>
            </a:r>
            <a:r>
              <a:rPr lang="en-US" sz="1400" dirty="0"/>
              <a:t> yang </a:t>
            </a:r>
            <a:r>
              <a:rPr lang="en-US" sz="1400" dirty="0" err="1"/>
              <a:t>mempengaruhi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lain </a:t>
            </a:r>
            <a:r>
              <a:rPr lang="en-US" sz="1400" dirty="0" err="1"/>
              <a:t>perlambatan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perbankan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penyesuaian</a:t>
            </a:r>
            <a:r>
              <a:rPr lang="en-US" sz="1400" dirty="0"/>
              <a:t> </a:t>
            </a:r>
            <a:r>
              <a:rPr lang="en-US" sz="1400" dirty="0" err="1"/>
              <a:t>likuiditas</a:t>
            </a:r>
            <a:r>
              <a:rPr lang="en-US" sz="1400" dirty="0"/>
              <a:t>,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risiko</a:t>
            </a:r>
            <a:r>
              <a:rPr lang="en-US" sz="1400" dirty="0"/>
              <a:t> </a:t>
            </a:r>
            <a:r>
              <a:rPr lang="en-US" sz="1400" dirty="0" err="1"/>
              <a:t>kredit</a:t>
            </a:r>
            <a:r>
              <a:rPr lang="en-US" sz="1400" dirty="0"/>
              <a:t> di </a:t>
            </a:r>
            <a:r>
              <a:rPr lang="en-US" sz="1400" dirty="0" err="1"/>
              <a:t>tengah</a:t>
            </a:r>
            <a:r>
              <a:rPr lang="en-US" sz="1400" dirty="0"/>
              <a:t> </a:t>
            </a:r>
            <a:r>
              <a:rPr lang="en-US" sz="1400" dirty="0" err="1"/>
              <a:t>kondisi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global yang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bergejolak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fluktuasi</a:t>
            </a:r>
            <a:r>
              <a:rPr lang="en-US" sz="1400" dirty="0"/>
              <a:t> </a:t>
            </a:r>
            <a:r>
              <a:rPr lang="en-US" sz="1400" dirty="0" err="1"/>
              <a:t>suku</a:t>
            </a:r>
            <a:r>
              <a:rPr lang="en-US" sz="1400" dirty="0"/>
              <a:t> </a:t>
            </a:r>
            <a:r>
              <a:rPr lang="en-US" sz="1400" dirty="0" err="1"/>
              <a:t>bunga</a:t>
            </a:r>
            <a:r>
              <a:rPr lang="en-US" sz="1400" dirty="0"/>
              <a:t> yang </a:t>
            </a:r>
            <a:r>
              <a:rPr lang="en-US" sz="1400" dirty="0" err="1"/>
              <a:t>menekan</a:t>
            </a:r>
            <a:r>
              <a:rPr lang="en-US" sz="1400" dirty="0"/>
              <a:t> </a:t>
            </a:r>
            <a:r>
              <a:rPr lang="en-US" sz="1400" dirty="0" err="1"/>
              <a:t>profitabilitas</a:t>
            </a:r>
            <a:r>
              <a:rPr lang="en-US" sz="1400" dirty="0"/>
              <a:t> </a:t>
            </a:r>
            <a:r>
              <a:rPr lang="en-US" sz="1400" dirty="0" err="1"/>
              <a:t>perbankan</a:t>
            </a:r>
            <a:r>
              <a:rPr lang="en-US" sz="1400" dirty="0"/>
              <a:t> </a:t>
            </a:r>
            <a:r>
              <a:rPr lang="en-US" sz="1400" dirty="0" err="1" smtClean="0"/>
              <a:t>daerah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/>
              <a:t>Di </a:t>
            </a:r>
            <a:r>
              <a:rPr lang="en-US" sz="1400" dirty="0" err="1"/>
              <a:t>sisi</a:t>
            </a:r>
            <a:r>
              <a:rPr lang="en-US" sz="1400" dirty="0"/>
              <a:t> lain, </a:t>
            </a:r>
            <a:r>
              <a:rPr lang="en-US" sz="1400" dirty="0" err="1"/>
              <a:t>terdapat</a:t>
            </a:r>
            <a:r>
              <a:rPr lang="en-US" sz="1400" dirty="0"/>
              <a:t> </a:t>
            </a:r>
            <a:r>
              <a:rPr lang="en-US" sz="1400" dirty="0" err="1"/>
              <a:t>perkembangan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b="1" dirty="0" smtClean="0"/>
              <a:t>PDAM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2024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kontribusi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2025 </a:t>
            </a:r>
            <a:r>
              <a:rPr lang="en-US" sz="1400" dirty="0" err="1"/>
              <a:t>mampu</a:t>
            </a:r>
            <a:r>
              <a:rPr lang="en-US" sz="1400" dirty="0"/>
              <a:t> </a:t>
            </a:r>
            <a:r>
              <a:rPr lang="en-US" sz="1400" dirty="0" err="1"/>
              <a:t>menyetor</a:t>
            </a:r>
            <a:r>
              <a:rPr lang="en-US" sz="1400" dirty="0"/>
              <a:t> </a:t>
            </a:r>
            <a:r>
              <a:rPr lang="en-US" sz="1400" dirty="0" err="1"/>
              <a:t>dividen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Rp3,16 </a:t>
            </a:r>
            <a:r>
              <a:rPr lang="en-US" sz="1400" dirty="0" err="1"/>
              <a:t>miliar</a:t>
            </a:r>
            <a:r>
              <a:rPr lang="en-US" sz="1400" dirty="0"/>
              <a:t>. 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menandakan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peningkatan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operasional</a:t>
            </a:r>
            <a:r>
              <a:rPr lang="en-US" sz="1400" dirty="0"/>
              <a:t> PDAM </a:t>
            </a:r>
            <a:r>
              <a:rPr lang="en-US" sz="1400" dirty="0" err="1"/>
              <a:t>Kukar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232531"/>
            <a:ext cx="7687612" cy="306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4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1 . 4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LAIN - LAIN PAD YAN SAH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1811000" y="6645426"/>
            <a:ext cx="37045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25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Kotak Teks 24">
            <a:extLst>
              <a:ext uri="{FF2B5EF4-FFF2-40B4-BE49-F238E27FC236}">
                <a16:creationId xmlns:a16="http://schemas.microsoft.com/office/drawing/2014/main" xmlns="" id="{05EE6835-CE0E-7071-0872-8267EE4B47EF}"/>
              </a:ext>
            </a:extLst>
          </p:cNvPr>
          <p:cNvSpPr txBox="1"/>
          <p:nvPr/>
        </p:nvSpPr>
        <p:spPr>
          <a:xfrm>
            <a:off x="7971915" y="1069975"/>
            <a:ext cx="3948114" cy="440120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 algn="just" rtl="0">
              <a:buFont typeface="Arial" panose="020B0604020202020204" pitchFamily="34" charset="0"/>
              <a:buChar char="•"/>
            </a:pPr>
            <a:r>
              <a:rPr lang="en-US" sz="1400" dirty="0" err="1" smtClean="0"/>
              <a:t>Realisasi</a:t>
            </a:r>
            <a:r>
              <a:rPr lang="en-US" sz="1400" dirty="0" smtClean="0"/>
              <a:t> lain-lain PAD yang </a:t>
            </a:r>
            <a:r>
              <a:rPr lang="en-US" sz="1400" dirty="0" err="1" smtClean="0"/>
              <a:t>sah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Triwulan</a:t>
            </a:r>
            <a:r>
              <a:rPr lang="en-US" sz="1400" dirty="0" smtClean="0"/>
              <a:t> II 2025 </a:t>
            </a:r>
            <a:r>
              <a:rPr lang="en-US" sz="1400" dirty="0" err="1" smtClean="0"/>
              <a:t>hanya</a:t>
            </a:r>
            <a:r>
              <a:rPr lang="en-US" sz="1400" dirty="0" smtClean="0"/>
              <a:t>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b="1" dirty="0" smtClean="0"/>
              <a:t>Rp1,78 </a:t>
            </a:r>
            <a:r>
              <a:rPr lang="en-US" sz="1400" b="1" dirty="0" err="1" smtClean="0"/>
              <a:t>miliar</a:t>
            </a:r>
            <a:r>
              <a:rPr lang="en-US" sz="1400" dirty="0" smtClean="0"/>
              <a:t>, </a:t>
            </a:r>
            <a:r>
              <a:rPr lang="en-US" sz="1400" dirty="0" err="1" smtClean="0"/>
              <a:t>turun</a:t>
            </a:r>
            <a:r>
              <a:rPr lang="en-US" sz="1400" dirty="0" smtClean="0"/>
              <a:t> </a:t>
            </a:r>
            <a:r>
              <a:rPr lang="en-US" sz="1400" dirty="0" err="1" smtClean="0"/>
              <a:t>sangat</a:t>
            </a:r>
            <a:r>
              <a:rPr lang="en-US" sz="1400" dirty="0" smtClean="0"/>
              <a:t> </a:t>
            </a:r>
            <a:r>
              <a:rPr lang="en-US" sz="1400" dirty="0" err="1" smtClean="0"/>
              <a:t>tajam</a:t>
            </a:r>
            <a:r>
              <a:rPr lang="en-US" sz="1400" dirty="0" smtClean="0"/>
              <a:t> </a:t>
            </a:r>
            <a:r>
              <a:rPr lang="en-US" sz="1400" dirty="0" err="1" smtClean="0"/>
              <a:t>sebesar</a:t>
            </a:r>
            <a:r>
              <a:rPr lang="en-US" sz="1400" dirty="0" smtClean="0"/>
              <a:t> </a:t>
            </a:r>
            <a:r>
              <a:rPr lang="en-US" sz="1400" b="1" dirty="0" smtClean="0"/>
              <a:t>-98,76% </a:t>
            </a:r>
            <a:r>
              <a:rPr lang="en-US" sz="1400" b="1" dirty="0" err="1" smtClean="0"/>
              <a:t>yoy</a:t>
            </a:r>
            <a:r>
              <a:rPr lang="en-US" sz="1400" dirty="0" smtClean="0"/>
              <a:t> </a:t>
            </a:r>
            <a:r>
              <a:rPr lang="en-US" sz="1400" dirty="0" err="1" smtClean="0"/>
              <a:t>dibandingkan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tahun</a:t>
            </a:r>
            <a:r>
              <a:rPr lang="en-US" sz="1400" dirty="0" smtClean="0"/>
              <a:t> 2024 yang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b="1" dirty="0" smtClean="0"/>
              <a:t>Rp144,02 </a:t>
            </a:r>
            <a:r>
              <a:rPr lang="en-US" sz="1400" b="1" dirty="0" err="1" smtClean="0"/>
              <a:t>miliar</a:t>
            </a:r>
            <a:r>
              <a:rPr lang="en-US" sz="1400" dirty="0" smtClean="0"/>
              <a:t>. </a:t>
            </a:r>
            <a:r>
              <a:rPr lang="en-US" sz="1400" dirty="0" err="1" smtClean="0"/>
              <a:t>Penurunan</a:t>
            </a:r>
            <a:r>
              <a:rPr lang="en-US" sz="1400" dirty="0" smtClean="0"/>
              <a:t> </a:t>
            </a:r>
            <a:r>
              <a:rPr lang="en-US" sz="1400" dirty="0" err="1" smtClean="0"/>
              <a:t>ekstrem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terutama</a:t>
            </a:r>
            <a:r>
              <a:rPr lang="en-US" sz="1400" dirty="0" smtClean="0"/>
              <a:t> </a:t>
            </a:r>
            <a:r>
              <a:rPr lang="en-US" sz="1400" dirty="0" err="1" smtClean="0"/>
              <a:t>disebabkan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hilangnya</a:t>
            </a:r>
            <a:r>
              <a:rPr lang="en-US" sz="1400" dirty="0" smtClean="0"/>
              <a:t> </a:t>
            </a:r>
            <a:r>
              <a:rPr lang="en-US" sz="1400" dirty="0" err="1" smtClean="0"/>
              <a:t>pendapatan</a:t>
            </a:r>
            <a:r>
              <a:rPr lang="en-US" sz="1400" dirty="0" smtClean="0"/>
              <a:t> BLUD </a:t>
            </a:r>
            <a:r>
              <a:rPr lang="en-US" sz="1400" dirty="0" err="1" smtClean="0"/>
              <a:t>rumah</a:t>
            </a:r>
            <a:r>
              <a:rPr lang="en-US" sz="1400" dirty="0" smtClean="0"/>
              <a:t> </a:t>
            </a:r>
            <a:r>
              <a:rPr lang="en-US" sz="1400" dirty="0" err="1" smtClean="0"/>
              <a:t>sakit</a:t>
            </a:r>
            <a:r>
              <a:rPr lang="en-US" sz="1400" dirty="0" smtClean="0"/>
              <a:t> </a:t>
            </a:r>
            <a:r>
              <a:rPr lang="en-US" sz="1400" dirty="0" err="1" smtClean="0"/>
              <a:t>daerah</a:t>
            </a:r>
            <a:r>
              <a:rPr lang="en-US" sz="1400" dirty="0" smtClean="0"/>
              <a:t>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 smtClean="0"/>
              <a:t>pergeseran</a:t>
            </a:r>
            <a:r>
              <a:rPr lang="en-US" sz="1400" dirty="0" smtClean="0"/>
              <a:t> </a:t>
            </a:r>
            <a:r>
              <a:rPr lang="en-US" sz="1400" dirty="0" err="1" smtClean="0"/>
              <a:t>anggaran</a:t>
            </a:r>
            <a:r>
              <a:rPr lang="en-US" sz="1400" dirty="0" smtClean="0"/>
              <a:t> </a:t>
            </a:r>
            <a:r>
              <a:rPr lang="en-US" sz="1400" dirty="0" err="1" smtClean="0"/>
              <a:t>ke</a:t>
            </a:r>
            <a:r>
              <a:rPr lang="en-US" sz="1400" dirty="0" smtClean="0"/>
              <a:t> </a:t>
            </a:r>
            <a:r>
              <a:rPr lang="en-US" sz="1400" dirty="0" err="1" smtClean="0"/>
              <a:t>pos</a:t>
            </a:r>
            <a:r>
              <a:rPr lang="en-US" sz="1400" dirty="0" smtClean="0"/>
              <a:t> </a:t>
            </a:r>
            <a:r>
              <a:rPr lang="en-US" sz="1400" dirty="0" err="1" smtClean="0"/>
              <a:t>pelayanan</a:t>
            </a:r>
            <a:r>
              <a:rPr lang="en-US" sz="1400" dirty="0" smtClean="0"/>
              <a:t> </a:t>
            </a:r>
            <a:r>
              <a:rPr lang="en-US" sz="1400" dirty="0" err="1" smtClean="0"/>
              <a:t>kesehatan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Retribusi</a:t>
            </a:r>
            <a:r>
              <a:rPr lang="en-US" sz="1400" dirty="0" smtClean="0"/>
              <a:t> Daerah </a:t>
            </a:r>
            <a:r>
              <a:rPr lang="en-US" sz="1400" dirty="0" err="1" smtClean="0"/>
              <a:t>sesuai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perintah</a:t>
            </a:r>
            <a:r>
              <a:rPr lang="en-US" sz="1400" dirty="0" smtClean="0"/>
              <a:t> UU HKPD</a:t>
            </a:r>
          </a:p>
          <a:p>
            <a:pPr marL="285750" lvl="0" indent="-285750" algn="just" rtl="0">
              <a:buFont typeface="Arial" panose="020B0604020202020204" pitchFamily="34" charset="0"/>
              <a:buChar char="•"/>
            </a:pPr>
            <a:r>
              <a:rPr lang="en-US" sz="1400" dirty="0" err="1" smtClean="0"/>
              <a:t>Sedangkan</a:t>
            </a:r>
            <a:r>
              <a:rPr lang="en-US" sz="1400" dirty="0" smtClean="0"/>
              <a:t> </a:t>
            </a:r>
            <a:r>
              <a:rPr lang="en-US" sz="1400" dirty="0" err="1" smtClean="0"/>
              <a:t>penurunan</a:t>
            </a:r>
            <a:r>
              <a:rPr lang="en-US" sz="1400" dirty="0" smtClean="0"/>
              <a:t> </a:t>
            </a:r>
            <a:r>
              <a:rPr lang="en-US" sz="1400" b="1" dirty="0" smtClean="0"/>
              <a:t>72,92% q to q</a:t>
            </a:r>
            <a:r>
              <a:rPr lang="en-US" sz="1400" dirty="0" smtClean="0"/>
              <a:t> </a:t>
            </a:r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 smtClean="0"/>
              <a:t>bahwa</a:t>
            </a:r>
            <a:r>
              <a:rPr lang="en-US" sz="1400" dirty="0" smtClean="0"/>
              <a:t> </a:t>
            </a:r>
            <a:r>
              <a:rPr lang="en-US" sz="1400" dirty="0" err="1" smtClean="0"/>
              <a:t>kinerja</a:t>
            </a:r>
            <a:r>
              <a:rPr lang="en-US" sz="1400" dirty="0" smtClean="0"/>
              <a:t> lain-lain PAD yang </a:t>
            </a:r>
            <a:r>
              <a:rPr lang="en-US" sz="1400" dirty="0" err="1" smtClean="0"/>
              <a:t>sah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Triwulan</a:t>
            </a:r>
            <a:r>
              <a:rPr lang="en-US" sz="1400" dirty="0" smtClean="0"/>
              <a:t> II 2025 </a:t>
            </a:r>
            <a:r>
              <a:rPr lang="en-US" sz="1400" dirty="0" err="1" smtClean="0"/>
              <a:t>semakin</a:t>
            </a:r>
            <a:r>
              <a:rPr lang="en-US" sz="1400" dirty="0" smtClean="0"/>
              <a:t> </a:t>
            </a:r>
            <a:r>
              <a:rPr lang="en-US" sz="1400" dirty="0" err="1" smtClean="0"/>
              <a:t>melemah</a:t>
            </a:r>
            <a:r>
              <a:rPr lang="en-US" sz="1400" dirty="0" smtClean="0"/>
              <a:t>, </a:t>
            </a:r>
            <a:r>
              <a:rPr lang="en-US" sz="1400" dirty="0" err="1" smtClean="0"/>
              <a:t>bukan</a:t>
            </a:r>
            <a:r>
              <a:rPr lang="en-US" sz="1400" dirty="0" smtClean="0"/>
              <a:t> </a:t>
            </a:r>
            <a:r>
              <a:rPr lang="en-US" sz="1400" dirty="0" err="1" smtClean="0"/>
              <a:t>hanya</a:t>
            </a:r>
            <a:r>
              <a:rPr lang="en-US" sz="1400" dirty="0" smtClean="0"/>
              <a:t> </a:t>
            </a:r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dirty="0" err="1" smtClean="0"/>
              <a:t>faktor</a:t>
            </a:r>
            <a:r>
              <a:rPr lang="en-US" sz="1400" dirty="0" smtClean="0"/>
              <a:t> </a:t>
            </a:r>
            <a:r>
              <a:rPr lang="en-US" sz="1400" dirty="0" err="1" smtClean="0"/>
              <a:t>makro</a:t>
            </a:r>
            <a:r>
              <a:rPr lang="en-US" sz="1400" dirty="0" smtClean="0"/>
              <a:t> </a:t>
            </a:r>
            <a:r>
              <a:rPr lang="en-US" sz="1400" dirty="0" err="1" smtClean="0"/>
              <a:t>ekonomi</a:t>
            </a:r>
            <a:r>
              <a:rPr lang="en-US" sz="1400" dirty="0" smtClean="0"/>
              <a:t> (</a:t>
            </a:r>
            <a:r>
              <a:rPr lang="en-US" sz="1400" dirty="0" err="1" smtClean="0"/>
              <a:t>perlambatan</a:t>
            </a:r>
            <a:r>
              <a:rPr lang="en-US" sz="1400" dirty="0" smtClean="0"/>
              <a:t> </a:t>
            </a:r>
            <a:r>
              <a:rPr lang="en-US" sz="1400" dirty="0" err="1" smtClean="0"/>
              <a:t>ekonomi</a:t>
            </a:r>
            <a:r>
              <a:rPr lang="en-US" sz="1400" dirty="0" smtClean="0"/>
              <a:t> </a:t>
            </a:r>
            <a:r>
              <a:rPr lang="en-US" sz="1400" dirty="0" err="1" smtClean="0"/>
              <a:t>Kaltim</a:t>
            </a:r>
            <a:r>
              <a:rPr lang="en-US" sz="1400" dirty="0" smtClean="0"/>
              <a:t>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 smtClean="0"/>
              <a:t>fluktuasi</a:t>
            </a:r>
            <a:r>
              <a:rPr lang="en-US" sz="1400" dirty="0" smtClean="0"/>
              <a:t> </a:t>
            </a:r>
            <a:r>
              <a:rPr lang="en-US" sz="1400" dirty="0" err="1" smtClean="0"/>
              <a:t>harga</a:t>
            </a:r>
            <a:r>
              <a:rPr lang="en-US" sz="1400" dirty="0" smtClean="0"/>
              <a:t> </a:t>
            </a:r>
            <a:r>
              <a:rPr lang="en-US" sz="1400" dirty="0" err="1" smtClean="0"/>
              <a:t>batubara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migas</a:t>
            </a:r>
            <a:r>
              <a:rPr lang="en-US" sz="1400" dirty="0" smtClean="0"/>
              <a:t>), </a:t>
            </a:r>
            <a:r>
              <a:rPr lang="en-US" sz="1400" dirty="0" err="1" smtClean="0"/>
              <a:t>tetapi</a:t>
            </a:r>
            <a:r>
              <a:rPr lang="en-US" sz="1400" dirty="0" smtClean="0"/>
              <a:t> </a:t>
            </a:r>
            <a:r>
              <a:rPr lang="en-US" sz="1400" dirty="0" err="1" smtClean="0"/>
              <a:t>lebih</a:t>
            </a:r>
            <a:r>
              <a:rPr lang="en-US" sz="1400" dirty="0" smtClean="0"/>
              <a:t> </a:t>
            </a:r>
            <a:r>
              <a:rPr lang="en-US" sz="1400" dirty="0" err="1" smtClean="0"/>
              <a:t>dominan</a:t>
            </a:r>
            <a:r>
              <a:rPr lang="en-US" sz="1400" dirty="0" smtClean="0"/>
              <a:t> </a:t>
            </a:r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b="1" dirty="0" err="1" smtClean="0"/>
              <a:t>perubahan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kebijakan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tata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kelola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keuangan</a:t>
            </a:r>
            <a:r>
              <a:rPr lang="en-US" sz="1400" b="1" dirty="0" smtClean="0"/>
              <a:t> BLUD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mengurangi</a:t>
            </a:r>
            <a:r>
              <a:rPr lang="en-US" sz="1400" dirty="0" smtClean="0"/>
              <a:t> </a:t>
            </a:r>
            <a:r>
              <a:rPr lang="en-US" sz="1400" dirty="0" err="1" smtClean="0"/>
              <a:t>pencatatan</a:t>
            </a:r>
            <a:r>
              <a:rPr lang="en-US" sz="1400" dirty="0" smtClean="0"/>
              <a:t> </a:t>
            </a:r>
            <a:r>
              <a:rPr lang="en-US" sz="1400" dirty="0" err="1" smtClean="0"/>
              <a:t>pendapatan</a:t>
            </a:r>
            <a:r>
              <a:rPr lang="en-US" sz="1400" dirty="0" smtClean="0"/>
              <a:t> di </a:t>
            </a:r>
            <a:r>
              <a:rPr lang="en-US" sz="1400" dirty="0" err="1" smtClean="0"/>
              <a:t>pos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endParaRPr lang="en-US" sz="1400" dirty="0"/>
          </a:p>
          <a:p>
            <a:pPr marL="285750" lvl="0" indent="-285750" algn="just" rtl="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80808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69975"/>
            <a:ext cx="7687612" cy="5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PERTUMBUHANPENDAPATAN TRANSFER </a:t>
            </a:r>
            <a:r>
              <a:rPr sz="3200" spc="-315" dirty="0" smtClean="0">
                <a:solidFill>
                  <a:srgbClr val="FD302B"/>
                </a:solidFill>
              </a:rPr>
              <a:t>TRIWULAN</a:t>
            </a:r>
            <a:r>
              <a:rPr sz="3200" spc="-190" dirty="0" smtClean="0">
                <a:solidFill>
                  <a:srgbClr val="FD302B"/>
                </a:solidFill>
              </a:rPr>
              <a:t> </a:t>
            </a:r>
            <a:r>
              <a:rPr lang="en-US" sz="3200" spc="-60" dirty="0" smtClean="0">
                <a:solidFill>
                  <a:srgbClr val="FD302B"/>
                </a:solidFill>
              </a:rPr>
              <a:t>II</a:t>
            </a:r>
            <a:r>
              <a:rPr sz="3200" spc="-60" dirty="0" smtClean="0">
                <a:solidFill>
                  <a:srgbClr val="FD302B"/>
                </a:solidFill>
              </a:rPr>
              <a:t>-</a:t>
            </a:r>
            <a:r>
              <a:rPr sz="3200" spc="-155" dirty="0" smtClean="0">
                <a:solidFill>
                  <a:srgbClr val="FD302B"/>
                </a:solidFill>
              </a:rPr>
              <a:t>2025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62000" y="4714180"/>
            <a:ext cx="9821962" cy="116955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II </a:t>
            </a:r>
            <a:r>
              <a:rPr lang="en-US" sz="1400" dirty="0" err="1"/>
              <a:t>tahun</a:t>
            </a:r>
            <a:r>
              <a:rPr lang="en-US" sz="1400" dirty="0"/>
              <a:t> 2025, </a:t>
            </a:r>
            <a:r>
              <a:rPr lang="en-US" sz="1400" dirty="0" err="1"/>
              <a:t>pendapatan</a:t>
            </a:r>
            <a:r>
              <a:rPr lang="en-US" sz="1400" dirty="0"/>
              <a:t> transfer </a:t>
            </a:r>
            <a:r>
              <a:rPr lang="en-US" sz="1400" dirty="0" err="1"/>
              <a:t>Kabupaten</a:t>
            </a:r>
            <a:r>
              <a:rPr lang="en-US" sz="1400" dirty="0"/>
              <a:t> </a:t>
            </a:r>
            <a:r>
              <a:rPr lang="en-US" sz="1400" dirty="0" err="1"/>
              <a:t>Kutai</a:t>
            </a:r>
            <a:r>
              <a:rPr lang="en-US" sz="1400" dirty="0"/>
              <a:t> </a:t>
            </a:r>
            <a:r>
              <a:rPr lang="en-US" sz="1400" dirty="0" err="1"/>
              <a:t>Kartanegara</a:t>
            </a:r>
            <a:r>
              <a:rPr lang="en-US" sz="1400" dirty="0"/>
              <a:t> (</a:t>
            </a:r>
            <a:r>
              <a:rPr lang="en-US" sz="1400" dirty="0" err="1"/>
              <a:t>Kukar</a:t>
            </a:r>
            <a:r>
              <a:rPr lang="en-US" sz="1400" dirty="0"/>
              <a:t>)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yang </a:t>
            </a:r>
            <a:r>
              <a:rPr lang="en-US" sz="1400" dirty="0" err="1"/>
              <a:t>menurun</a:t>
            </a:r>
            <a:r>
              <a:rPr lang="en-US" sz="1400" dirty="0"/>
              <a:t> </a:t>
            </a:r>
            <a:r>
              <a:rPr lang="en-US" sz="1400" dirty="0" err="1"/>
              <a:t>cukup</a:t>
            </a:r>
            <a:r>
              <a:rPr lang="en-US" sz="1400" dirty="0"/>
              <a:t> </a:t>
            </a:r>
            <a:r>
              <a:rPr lang="en-US" sz="1400" dirty="0" err="1"/>
              <a:t>signifikan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yang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2024.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transfer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dirty="0" err="1"/>
              <a:t>sekitar</a:t>
            </a:r>
            <a:r>
              <a:rPr lang="en-US" sz="1400" dirty="0"/>
              <a:t> Rp1,9 </a:t>
            </a:r>
            <a:r>
              <a:rPr lang="en-US" sz="1400" dirty="0" err="1"/>
              <a:t>triliun</a:t>
            </a:r>
            <a:r>
              <a:rPr lang="en-US" sz="1400" dirty="0"/>
              <a:t>, </a:t>
            </a:r>
            <a:r>
              <a:rPr lang="en-US" sz="1400" dirty="0" err="1"/>
              <a:t>jauh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rendah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capaian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 yang </a:t>
            </a:r>
            <a:r>
              <a:rPr lang="en-US" sz="1400" dirty="0" err="1"/>
              <a:t>berada</a:t>
            </a:r>
            <a:r>
              <a:rPr lang="en-US" sz="1400" dirty="0"/>
              <a:t> di </a:t>
            </a:r>
            <a:r>
              <a:rPr lang="en-US" sz="1400" dirty="0" err="1"/>
              <a:t>kisaran</a:t>
            </a:r>
            <a:r>
              <a:rPr lang="en-US" sz="1400" dirty="0"/>
              <a:t> Rp3,7 </a:t>
            </a:r>
            <a:r>
              <a:rPr lang="en-US" sz="1400" dirty="0" err="1"/>
              <a:t>triliun</a:t>
            </a:r>
            <a:r>
              <a:rPr lang="en-US" sz="1400" dirty="0"/>
              <a:t>. </a:t>
            </a:r>
            <a:r>
              <a:rPr lang="en-US" sz="1400" b="1" dirty="0" err="1"/>
              <a:t>Secara</a:t>
            </a:r>
            <a:r>
              <a:rPr lang="en-US" sz="1400" b="1" dirty="0"/>
              <a:t> </a:t>
            </a:r>
            <a:r>
              <a:rPr lang="en-US" sz="1400" b="1" dirty="0" err="1" smtClean="0"/>
              <a:t>YoY</a:t>
            </a:r>
            <a:r>
              <a:rPr lang="en-US" sz="1400" dirty="0" smtClean="0"/>
              <a:t>, </a:t>
            </a:r>
            <a:r>
              <a:rPr lang="en-US" sz="1400" dirty="0" err="1"/>
              <a:t>pendapatan</a:t>
            </a:r>
            <a:r>
              <a:rPr lang="en-US" sz="1400" dirty="0"/>
              <a:t> transfer </a:t>
            </a:r>
            <a:r>
              <a:rPr lang="en-US" sz="1400" dirty="0" err="1"/>
              <a:t>mengalami</a:t>
            </a:r>
            <a:r>
              <a:rPr lang="en-US" sz="1400" dirty="0"/>
              <a:t> </a:t>
            </a:r>
            <a:r>
              <a:rPr lang="en-US" sz="1400" b="1" dirty="0" err="1"/>
              <a:t>kontraksi</a:t>
            </a:r>
            <a:r>
              <a:rPr lang="en-US" sz="1400" b="1" dirty="0"/>
              <a:t> </a:t>
            </a:r>
            <a:r>
              <a:rPr lang="en-US" sz="1400" b="1" dirty="0" err="1"/>
              <a:t>sebesar</a:t>
            </a:r>
            <a:r>
              <a:rPr lang="en-US" sz="1400" b="1" dirty="0"/>
              <a:t> </a:t>
            </a:r>
            <a:r>
              <a:rPr lang="en-US" sz="1400" b="1" dirty="0" smtClean="0"/>
              <a:t>49,5%</a:t>
            </a:r>
            <a:r>
              <a:rPr lang="en-US" sz="1400" dirty="0" smtClean="0"/>
              <a:t>, </a:t>
            </a:r>
            <a:r>
              <a:rPr lang="en-US" sz="1400" dirty="0" err="1"/>
              <a:t>sementara</a:t>
            </a:r>
            <a:r>
              <a:rPr lang="en-US" sz="1400" dirty="0"/>
              <a:t> </a:t>
            </a:r>
            <a:r>
              <a:rPr lang="en-US" sz="1400" b="1" dirty="0" err="1"/>
              <a:t>secara</a:t>
            </a:r>
            <a:r>
              <a:rPr lang="en-US" sz="1400" b="1" dirty="0"/>
              <a:t> </a:t>
            </a:r>
            <a:r>
              <a:rPr lang="en-US" sz="1400" b="1" dirty="0" err="1"/>
              <a:t>triwulanan</a:t>
            </a:r>
            <a:r>
              <a:rPr lang="en-US" sz="1400" b="1" dirty="0"/>
              <a:t> </a:t>
            </a:r>
            <a:r>
              <a:rPr lang="en-US" sz="1400" b="1" dirty="0" err="1" smtClean="0"/>
              <a:t>juga</a:t>
            </a:r>
            <a:r>
              <a:rPr lang="en-US" sz="1400" b="1" dirty="0" smtClean="0"/>
              <a:t> </a:t>
            </a:r>
            <a:r>
              <a:rPr lang="en-US" sz="1400" b="1" dirty="0" err="1"/>
              <a:t>turun</a:t>
            </a:r>
            <a:r>
              <a:rPr lang="en-US" sz="1400" b="1" dirty="0"/>
              <a:t> </a:t>
            </a:r>
            <a:r>
              <a:rPr lang="en-US" sz="1400" b="1" dirty="0" err="1"/>
              <a:t>sebesar</a:t>
            </a:r>
            <a:r>
              <a:rPr lang="en-US" sz="1400" b="1" dirty="0"/>
              <a:t> </a:t>
            </a:r>
            <a:r>
              <a:rPr lang="en-US" sz="1400" b="1" dirty="0" smtClean="0"/>
              <a:t>44,11%</a:t>
            </a:r>
            <a:r>
              <a:rPr lang="en-US" sz="1400" dirty="0" smtClean="0"/>
              <a:t>. </a:t>
            </a:r>
            <a:r>
              <a:rPr lang="en-US" sz="1400" dirty="0"/>
              <a:t>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menandakan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baik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jangka</a:t>
            </a:r>
            <a:r>
              <a:rPr lang="en-US" sz="1400" dirty="0"/>
              <a:t> </a:t>
            </a:r>
            <a:r>
              <a:rPr lang="en-US" sz="1400" dirty="0" err="1"/>
              <a:t>panjang</a:t>
            </a:r>
            <a:r>
              <a:rPr lang="en-US" sz="1400" dirty="0"/>
              <a:t> </a:t>
            </a:r>
            <a:r>
              <a:rPr lang="en-US" sz="1400" dirty="0" err="1"/>
              <a:t>maupun</a:t>
            </a:r>
            <a:r>
              <a:rPr lang="en-US" sz="1400" dirty="0"/>
              <a:t> </a:t>
            </a:r>
            <a:r>
              <a:rPr lang="en-US" sz="1400" dirty="0" err="1"/>
              <a:t>jangka</a:t>
            </a:r>
            <a:r>
              <a:rPr lang="en-US" sz="1400" dirty="0"/>
              <a:t> </a:t>
            </a:r>
            <a:r>
              <a:rPr lang="en-US" sz="1400" dirty="0" err="1"/>
              <a:t>pendek</a:t>
            </a:r>
            <a:r>
              <a:rPr lang="en-US" sz="1400" dirty="0"/>
              <a:t>, </a:t>
            </a:r>
            <a:r>
              <a:rPr lang="en-US" sz="1400" dirty="0" err="1"/>
              <a:t>aliran</a:t>
            </a:r>
            <a:r>
              <a:rPr lang="en-US" sz="1400" dirty="0"/>
              <a:t> </a:t>
            </a:r>
            <a:r>
              <a:rPr lang="en-US" sz="1400" dirty="0" err="1"/>
              <a:t>dana</a:t>
            </a:r>
            <a:r>
              <a:rPr lang="en-US" sz="1400" dirty="0"/>
              <a:t> transfer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Kukar</a:t>
            </a:r>
            <a:r>
              <a:rPr lang="en-US" sz="1400" dirty="0"/>
              <a:t> </a:t>
            </a:r>
            <a:r>
              <a:rPr lang="en-US" sz="1400" dirty="0" err="1"/>
              <a:t>menghadapi</a:t>
            </a:r>
            <a:r>
              <a:rPr lang="en-US" sz="1400" dirty="0"/>
              <a:t> </a:t>
            </a:r>
            <a:r>
              <a:rPr lang="en-US" sz="1400" dirty="0" err="1"/>
              <a:t>tekanan</a:t>
            </a:r>
            <a:r>
              <a:rPr lang="en-US" sz="1400" dirty="0"/>
              <a:t> </a:t>
            </a:r>
            <a:r>
              <a:rPr lang="en-US" sz="1400" dirty="0" err="1" smtClean="0"/>
              <a:t>serius</a:t>
            </a:r>
            <a:endParaRPr lang="en-US" sz="1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117088"/>
            <a:ext cx="9821962" cy="336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863290" y="1082417"/>
            <a:ext cx="4176310" cy="501675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600" b="1" dirty="0" smtClean="0"/>
              <a:t>DBH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600" b="1" dirty="0" err="1"/>
              <a:t>Bagi</a:t>
            </a:r>
            <a:r>
              <a:rPr lang="en-US" sz="1600" b="1" dirty="0"/>
              <a:t> </a:t>
            </a:r>
            <a:r>
              <a:rPr lang="en-US" sz="1600" b="1" dirty="0" err="1"/>
              <a:t>Hasil</a:t>
            </a:r>
            <a:r>
              <a:rPr lang="en-US" sz="1600" b="1" dirty="0"/>
              <a:t> </a:t>
            </a:r>
            <a:r>
              <a:rPr lang="en-US" sz="1600" b="1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meningkat</a:t>
            </a:r>
            <a:r>
              <a:rPr lang="en-US" sz="1600" dirty="0"/>
              <a:t> </a:t>
            </a:r>
            <a:r>
              <a:rPr lang="en-US" sz="1600" dirty="0" err="1"/>
              <a:t>signifikan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Rp154,5 </a:t>
            </a:r>
            <a:r>
              <a:rPr lang="en-US" sz="1600" dirty="0" err="1"/>
              <a:t>miliar</a:t>
            </a:r>
            <a:r>
              <a:rPr lang="en-US" sz="1600" dirty="0"/>
              <a:t> (2024) </a:t>
            </a:r>
            <a:r>
              <a:rPr lang="en-US" sz="1600" dirty="0" err="1"/>
              <a:t>menjadi</a:t>
            </a:r>
            <a:r>
              <a:rPr lang="en-US" sz="1600" dirty="0"/>
              <a:t> Rp696,5 </a:t>
            </a:r>
            <a:r>
              <a:rPr lang="en-US" sz="1600" dirty="0" err="1"/>
              <a:t>miliar</a:t>
            </a:r>
            <a:r>
              <a:rPr lang="en-US" sz="1600" dirty="0"/>
              <a:t> (2025), </a:t>
            </a:r>
            <a:r>
              <a:rPr lang="en-US" sz="1600" dirty="0" err="1"/>
              <a:t>tumbuh</a:t>
            </a:r>
            <a:r>
              <a:rPr lang="en-US" sz="1600" dirty="0"/>
              <a:t> </a:t>
            </a:r>
            <a:r>
              <a:rPr lang="en-US" sz="1600" b="1" dirty="0"/>
              <a:t>350,81% </a:t>
            </a:r>
            <a:r>
              <a:rPr lang="en-US" sz="1600" b="1" dirty="0" err="1"/>
              <a:t>YoY</a:t>
            </a:r>
            <a:r>
              <a:rPr lang="en-US" sz="1600" dirty="0"/>
              <a:t>. </a:t>
            </a:r>
            <a:r>
              <a:rPr lang="en-US" sz="1600" dirty="0" err="1"/>
              <a:t>Lonjakan</a:t>
            </a:r>
            <a:r>
              <a:rPr lang="en-US" sz="1600" dirty="0"/>
              <a:t> </a:t>
            </a:r>
            <a:r>
              <a:rPr lang="en-US" sz="1600" dirty="0" err="1"/>
              <a:t>terbesar</a:t>
            </a:r>
            <a:r>
              <a:rPr lang="en-US" sz="1600" dirty="0"/>
              <a:t>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b="1" dirty="0"/>
              <a:t>PBB-P3 (389,31%)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b="1" dirty="0" err="1"/>
              <a:t>PPh</a:t>
            </a:r>
            <a:r>
              <a:rPr lang="en-US" sz="1600" b="1" dirty="0"/>
              <a:t> </a:t>
            </a:r>
            <a:r>
              <a:rPr lang="en-US" sz="1600" b="1" dirty="0" err="1"/>
              <a:t>Pasal</a:t>
            </a:r>
            <a:r>
              <a:rPr lang="en-US" sz="1600" b="1" dirty="0"/>
              <a:t> 25/29 WP </a:t>
            </a:r>
            <a:r>
              <a:rPr lang="en-US" sz="1600" b="1" dirty="0" err="1"/>
              <a:t>Pribadi</a:t>
            </a:r>
            <a:r>
              <a:rPr lang="en-US" sz="1600" b="1" dirty="0"/>
              <a:t> DN (294,30%)</a:t>
            </a:r>
            <a:r>
              <a:rPr lang="en-US" sz="1600" dirty="0"/>
              <a:t>,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peningkatan</a:t>
            </a:r>
            <a:r>
              <a:rPr lang="en-US" sz="1600" dirty="0"/>
              <a:t> </a:t>
            </a:r>
            <a:r>
              <a:rPr lang="en-US" sz="1600" dirty="0" err="1"/>
              <a:t>kepatuhan</a:t>
            </a:r>
            <a:r>
              <a:rPr lang="en-US" sz="1600" dirty="0"/>
              <a:t> </a:t>
            </a:r>
            <a:r>
              <a:rPr lang="en-US" sz="1600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penguatan</a:t>
            </a:r>
            <a:r>
              <a:rPr lang="en-US" sz="1600" dirty="0"/>
              <a:t> basis </a:t>
            </a:r>
            <a:r>
              <a:rPr lang="en-US" sz="1600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nasional</a:t>
            </a:r>
            <a:r>
              <a:rPr lang="en-US" sz="1600" dirty="0"/>
              <a:t> yang </a:t>
            </a:r>
            <a:r>
              <a:rPr lang="en-US" sz="1600" dirty="0" err="1"/>
              <a:t>mengalir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 smtClean="0"/>
              <a:t>daerah</a:t>
            </a:r>
            <a:endParaRPr lang="en-US" sz="16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600" b="1" dirty="0" err="1"/>
              <a:t>Bagi</a:t>
            </a:r>
            <a:r>
              <a:rPr lang="en-US" sz="1600" b="1" dirty="0"/>
              <a:t> </a:t>
            </a:r>
            <a:r>
              <a:rPr lang="en-US" sz="1600" b="1" dirty="0" err="1"/>
              <a:t>Hasil</a:t>
            </a:r>
            <a:r>
              <a:rPr lang="en-US" sz="1600" b="1" dirty="0"/>
              <a:t> </a:t>
            </a:r>
            <a:r>
              <a:rPr lang="en-US" sz="1600" b="1" dirty="0" err="1"/>
              <a:t>Bukan</a:t>
            </a:r>
            <a:r>
              <a:rPr lang="en-US" sz="1600" b="1" dirty="0"/>
              <a:t> </a:t>
            </a:r>
            <a:r>
              <a:rPr lang="en-US" sz="1600" b="1" dirty="0" err="1"/>
              <a:t>Pajak</a:t>
            </a:r>
            <a:r>
              <a:rPr lang="en-US" sz="1600" b="1" dirty="0"/>
              <a:t> (SDA)</a:t>
            </a:r>
            <a:r>
              <a:rPr lang="en-US" sz="1600" dirty="0"/>
              <a:t> </a:t>
            </a:r>
            <a:r>
              <a:rPr lang="en-US" sz="1600" dirty="0" err="1"/>
              <a:t>justru</a:t>
            </a:r>
            <a:r>
              <a:rPr lang="en-US" sz="1600" dirty="0"/>
              <a:t> </a:t>
            </a:r>
            <a:r>
              <a:rPr lang="en-US" sz="1600" dirty="0" err="1"/>
              <a:t>merosot</a:t>
            </a:r>
            <a:r>
              <a:rPr lang="en-US" sz="1600" dirty="0"/>
              <a:t> </a:t>
            </a:r>
            <a:r>
              <a:rPr lang="en-US" sz="1600" dirty="0" err="1"/>
              <a:t>tajam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Rp3,04 </a:t>
            </a:r>
            <a:r>
              <a:rPr lang="en-US" sz="1600" dirty="0" err="1"/>
              <a:t>triliun</a:t>
            </a:r>
            <a:r>
              <a:rPr lang="en-US" sz="1600" dirty="0"/>
              <a:t> (2024)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hanya</a:t>
            </a:r>
            <a:r>
              <a:rPr lang="en-US" sz="1600" dirty="0"/>
              <a:t> Rp883,7 </a:t>
            </a:r>
            <a:r>
              <a:rPr lang="en-US" sz="1600" dirty="0" err="1"/>
              <a:t>miliar</a:t>
            </a:r>
            <a:r>
              <a:rPr lang="en-US" sz="1600" dirty="0"/>
              <a:t> (2025), </a:t>
            </a:r>
            <a:r>
              <a:rPr lang="en-US" sz="1600" dirty="0" err="1"/>
              <a:t>turun</a:t>
            </a:r>
            <a:r>
              <a:rPr lang="en-US" sz="1600" dirty="0"/>
              <a:t> </a:t>
            </a:r>
            <a:r>
              <a:rPr lang="en-US" sz="1600" b="1" dirty="0"/>
              <a:t>70,99% </a:t>
            </a:r>
            <a:r>
              <a:rPr lang="en-US" sz="1600" b="1" dirty="0" err="1"/>
              <a:t>YoY</a:t>
            </a:r>
            <a:r>
              <a:rPr lang="en-US" sz="1600" dirty="0"/>
              <a:t>.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terdalam</a:t>
            </a:r>
            <a:r>
              <a:rPr lang="en-US" sz="1600" dirty="0"/>
              <a:t>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b="1" dirty="0" err="1"/>
              <a:t>royalti</a:t>
            </a:r>
            <a:r>
              <a:rPr lang="en-US" sz="1600" b="1" dirty="0"/>
              <a:t> </a:t>
            </a:r>
            <a:r>
              <a:rPr lang="en-US" sz="1600" b="1" dirty="0" err="1"/>
              <a:t>migas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batu</a:t>
            </a:r>
            <a:r>
              <a:rPr lang="en-US" sz="1600" b="1" dirty="0"/>
              <a:t> </a:t>
            </a:r>
            <a:r>
              <a:rPr lang="en-US" sz="1600" b="1" dirty="0" err="1"/>
              <a:t>bara</a:t>
            </a:r>
            <a:r>
              <a:rPr lang="en-US" sz="1600" dirty="0"/>
              <a:t>, </a:t>
            </a:r>
            <a:r>
              <a:rPr lang="en-US" sz="1600" dirty="0" err="1"/>
              <a:t>misalnya</a:t>
            </a:r>
            <a:r>
              <a:rPr lang="en-US" sz="1600" dirty="0"/>
              <a:t> </a:t>
            </a:r>
            <a:r>
              <a:rPr lang="en-US" sz="1600" dirty="0" err="1"/>
              <a:t>royalti</a:t>
            </a:r>
            <a:r>
              <a:rPr lang="en-US" sz="1600" dirty="0"/>
              <a:t> yang </a:t>
            </a:r>
            <a:r>
              <a:rPr lang="en-US" sz="1600" dirty="0" err="1"/>
              <a:t>anjlok</a:t>
            </a:r>
            <a:r>
              <a:rPr lang="en-US" sz="1600" dirty="0"/>
              <a:t> 72,98%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gas </a:t>
            </a:r>
            <a:r>
              <a:rPr lang="en-US" sz="1600" dirty="0" err="1"/>
              <a:t>bumi</a:t>
            </a:r>
            <a:r>
              <a:rPr lang="en-US" sz="1600" dirty="0"/>
              <a:t> </a:t>
            </a:r>
            <a:r>
              <a:rPr lang="en-US" sz="1600" dirty="0" err="1"/>
              <a:t>turun</a:t>
            </a:r>
            <a:r>
              <a:rPr lang="en-US" sz="1600" dirty="0"/>
              <a:t> 88,45%. Hal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mencerminkan</a:t>
            </a:r>
            <a:r>
              <a:rPr lang="en-US" sz="1600" dirty="0"/>
              <a:t> </a:t>
            </a:r>
            <a:r>
              <a:rPr lang="en-US" sz="1600" dirty="0" err="1"/>
              <a:t>dampak</a:t>
            </a:r>
            <a:r>
              <a:rPr lang="en-US" sz="1600" dirty="0"/>
              <a:t> </a:t>
            </a:r>
            <a:r>
              <a:rPr lang="en-US" sz="1600" dirty="0" err="1"/>
              <a:t>langsung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harga</a:t>
            </a:r>
            <a:r>
              <a:rPr lang="en-US" sz="1600" dirty="0"/>
              <a:t> </a:t>
            </a:r>
            <a:r>
              <a:rPr lang="en-US" sz="1600" dirty="0" err="1"/>
              <a:t>batu</a:t>
            </a:r>
            <a:r>
              <a:rPr lang="en-US" sz="1600" dirty="0"/>
              <a:t> </a:t>
            </a:r>
            <a:r>
              <a:rPr lang="en-US" sz="1600" dirty="0" err="1"/>
              <a:t>bara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gas </a:t>
            </a:r>
            <a:r>
              <a:rPr lang="en-US" sz="1600" dirty="0" err="1"/>
              <a:t>dunia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turunnya</a:t>
            </a:r>
            <a:r>
              <a:rPr lang="en-US" sz="1600" dirty="0"/>
              <a:t> volume </a:t>
            </a:r>
            <a:r>
              <a:rPr lang="en-US" sz="1600" dirty="0" err="1"/>
              <a:t>produksi</a:t>
            </a:r>
            <a:r>
              <a:rPr lang="en-US" sz="1600" dirty="0"/>
              <a:t> </a:t>
            </a:r>
            <a:r>
              <a:rPr lang="en-US" sz="1600" dirty="0" err="1"/>
              <a:t>seiring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kebijakan</a:t>
            </a:r>
            <a:r>
              <a:rPr lang="en-US" sz="1600" dirty="0"/>
              <a:t> </a:t>
            </a:r>
            <a:r>
              <a:rPr lang="en-US" sz="1600" dirty="0" err="1"/>
              <a:t>transisi</a:t>
            </a:r>
            <a:r>
              <a:rPr lang="en-US" sz="1600" dirty="0"/>
              <a:t> </a:t>
            </a:r>
            <a:r>
              <a:rPr lang="en-US" sz="1600" dirty="0" err="1"/>
              <a:t>energi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031" y="992982"/>
            <a:ext cx="7608562" cy="516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9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1 . TRANSFER PEMERINTAH PUSAT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696200" y="881506"/>
            <a:ext cx="4394238" cy="547842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 smtClean="0"/>
              <a:t>2. DAU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DAK</a:t>
            </a:r>
            <a:endParaRPr lang="en-US" sz="1400" b="1" dirty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b="1" dirty="0" smtClean="0"/>
              <a:t>DAU</a:t>
            </a:r>
            <a:r>
              <a:rPr lang="en-US" sz="1400" dirty="0" smtClean="0"/>
              <a:t> </a:t>
            </a:r>
            <a:r>
              <a:rPr lang="en-US" sz="1400" dirty="0" err="1"/>
              <a:t>turun</a:t>
            </a:r>
            <a:r>
              <a:rPr lang="en-US" sz="1400" dirty="0"/>
              <a:t> tipis </a:t>
            </a:r>
            <a:r>
              <a:rPr lang="en-US" sz="1400" dirty="0" err="1"/>
              <a:t>dari</a:t>
            </a:r>
            <a:r>
              <a:rPr lang="en-US" sz="1400" dirty="0"/>
              <a:t> Rp86,3 </a:t>
            </a:r>
            <a:r>
              <a:rPr lang="en-US" sz="1400" dirty="0" err="1"/>
              <a:t>miliar</a:t>
            </a:r>
            <a:r>
              <a:rPr lang="en-US" sz="1400" dirty="0"/>
              <a:t> (2024) </a:t>
            </a:r>
            <a:r>
              <a:rPr lang="en-US" sz="1400" dirty="0" err="1"/>
              <a:t>menjadi</a:t>
            </a:r>
            <a:r>
              <a:rPr lang="en-US" sz="1400" dirty="0"/>
              <a:t> Rp69,0 </a:t>
            </a:r>
            <a:r>
              <a:rPr lang="en-US" sz="1400" dirty="0" err="1"/>
              <a:t>miliar</a:t>
            </a:r>
            <a:r>
              <a:rPr lang="en-US" sz="1400" dirty="0"/>
              <a:t> (2025), </a:t>
            </a:r>
            <a:r>
              <a:rPr lang="en-US" sz="1400" dirty="0" err="1"/>
              <a:t>melemah</a:t>
            </a:r>
            <a:r>
              <a:rPr lang="en-US" sz="1400" dirty="0"/>
              <a:t> </a:t>
            </a:r>
            <a:r>
              <a:rPr lang="en-US" sz="1400" b="1" dirty="0"/>
              <a:t>20,07% </a:t>
            </a:r>
            <a:r>
              <a:rPr lang="en-US" sz="1400" b="1" dirty="0" err="1"/>
              <a:t>YoY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bisa</a:t>
            </a:r>
            <a:r>
              <a:rPr lang="en-US" sz="1400" dirty="0"/>
              <a:t> </a:t>
            </a:r>
            <a:r>
              <a:rPr lang="en-US" sz="1400" dirty="0" err="1"/>
              <a:t>dikaitkan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rasionalisasi</a:t>
            </a:r>
            <a:r>
              <a:rPr lang="en-US" sz="1400" dirty="0"/>
              <a:t> transfer </a:t>
            </a:r>
            <a:r>
              <a:rPr lang="en-US" sz="1400" dirty="0" err="1"/>
              <a:t>pusat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menyesuaikan</a:t>
            </a:r>
            <a:r>
              <a:rPr lang="en-US" sz="1400" dirty="0"/>
              <a:t> </a:t>
            </a:r>
            <a:r>
              <a:rPr lang="en-US" sz="1400" dirty="0" err="1"/>
              <a:t>kapasitas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</a:t>
            </a:r>
            <a:r>
              <a:rPr lang="en-US" sz="1400" dirty="0" smtClean="0"/>
              <a:t>Negara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b="1" dirty="0" smtClean="0"/>
              <a:t>DAK</a:t>
            </a:r>
            <a:r>
              <a:rPr lang="en-US" sz="1400" dirty="0" smtClean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Rp117,7 </a:t>
            </a:r>
            <a:r>
              <a:rPr lang="en-US" sz="1400" dirty="0" err="1"/>
              <a:t>miliar</a:t>
            </a:r>
            <a:r>
              <a:rPr lang="en-US" sz="1400" dirty="0"/>
              <a:t> (2024)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smtClean="0"/>
              <a:t>Rp390 </a:t>
            </a:r>
            <a:r>
              <a:rPr lang="en-US" sz="1400" dirty="0" err="1" smtClean="0"/>
              <a:t>juta</a:t>
            </a:r>
            <a:r>
              <a:rPr lang="en-US" sz="1400" dirty="0" smtClean="0"/>
              <a:t> (2025</a:t>
            </a:r>
            <a:r>
              <a:rPr lang="en-US" sz="1400" dirty="0"/>
              <a:t>), </a:t>
            </a:r>
            <a:r>
              <a:rPr lang="en-US" sz="1400" dirty="0" err="1"/>
              <a:t>merosot</a:t>
            </a:r>
            <a:r>
              <a:rPr lang="en-US" sz="1400" dirty="0"/>
              <a:t> </a:t>
            </a:r>
            <a:r>
              <a:rPr lang="en-US" sz="1400" dirty="0" err="1" smtClean="0"/>
              <a:t>tajam</a:t>
            </a:r>
            <a:r>
              <a:rPr lang="en-US" sz="1400" dirty="0" smtClean="0"/>
              <a:t> </a:t>
            </a:r>
            <a:r>
              <a:rPr lang="en-US" sz="1400" b="1" dirty="0" smtClean="0"/>
              <a:t>99,67% </a:t>
            </a:r>
            <a:r>
              <a:rPr lang="en-US" sz="1400" b="1" dirty="0" err="1"/>
              <a:t>YoY</a:t>
            </a:r>
            <a:r>
              <a:rPr lang="en-US" sz="1400" dirty="0"/>
              <a:t>. </a:t>
            </a:r>
            <a:r>
              <a:rPr lang="en-US" sz="1400" dirty="0" err="1"/>
              <a:t>Turunnya</a:t>
            </a:r>
            <a:r>
              <a:rPr lang="en-US" sz="1400" dirty="0"/>
              <a:t> DAK </a:t>
            </a:r>
            <a:r>
              <a:rPr lang="en-US" sz="1400" dirty="0" err="1"/>
              <a:t>erat</a:t>
            </a:r>
            <a:r>
              <a:rPr lang="en-US" sz="1400" dirty="0"/>
              <a:t> </a:t>
            </a:r>
            <a:r>
              <a:rPr lang="en-US" sz="1400" dirty="0" err="1"/>
              <a:t>kaitannya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b="1" dirty="0"/>
              <a:t>refocusing </a:t>
            </a:r>
            <a:r>
              <a:rPr lang="en-US" sz="1400" b="1" dirty="0" err="1"/>
              <a:t>anggaran</a:t>
            </a:r>
            <a:r>
              <a:rPr lang="en-US" sz="1400" b="1" dirty="0"/>
              <a:t> </a:t>
            </a:r>
            <a:r>
              <a:rPr lang="en-US" sz="1400" b="1" dirty="0" err="1"/>
              <a:t>pusat</a:t>
            </a:r>
            <a:r>
              <a:rPr lang="en-US" sz="1400" dirty="0"/>
              <a:t>,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sebagian</a:t>
            </a:r>
            <a:r>
              <a:rPr lang="en-US" sz="1400" dirty="0"/>
              <a:t> </a:t>
            </a:r>
            <a:r>
              <a:rPr lang="en-US" sz="1400" dirty="0" err="1"/>
              <a:t>besar</a:t>
            </a:r>
            <a:r>
              <a:rPr lang="en-US" sz="1400" dirty="0"/>
              <a:t> </a:t>
            </a:r>
            <a:r>
              <a:rPr lang="en-US" sz="1400" dirty="0" err="1"/>
              <a:t>dana</a:t>
            </a:r>
            <a:r>
              <a:rPr lang="en-US" sz="1400" dirty="0"/>
              <a:t> </a:t>
            </a:r>
            <a:r>
              <a:rPr lang="en-US" sz="1400" dirty="0" err="1"/>
              <a:t>diarahkan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pembangunan</a:t>
            </a:r>
            <a:r>
              <a:rPr lang="en-US" sz="1400" dirty="0"/>
              <a:t> </a:t>
            </a:r>
            <a:r>
              <a:rPr lang="en-US" sz="1400" dirty="0" err="1"/>
              <a:t>Ibu</a:t>
            </a:r>
            <a:r>
              <a:rPr lang="en-US" sz="1400" dirty="0"/>
              <a:t> Kota Negara (IKN) yang </a:t>
            </a:r>
            <a:r>
              <a:rPr lang="en-US" sz="1400" dirty="0" err="1"/>
              <a:t>lokasinya</a:t>
            </a:r>
            <a:r>
              <a:rPr lang="en-US" sz="1400" dirty="0"/>
              <a:t> </a:t>
            </a:r>
            <a:r>
              <a:rPr lang="en-US" sz="1400" dirty="0" err="1"/>
              <a:t>berada</a:t>
            </a:r>
            <a:r>
              <a:rPr lang="en-US" sz="1400" dirty="0"/>
              <a:t> di </a:t>
            </a:r>
            <a:r>
              <a:rPr lang="en-US" sz="1400" dirty="0" err="1" smtClean="0"/>
              <a:t>Kaltim</a:t>
            </a:r>
            <a:endParaRPr lang="en-US" sz="1400" dirty="0" smtClean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400" b="1" dirty="0" smtClean="0"/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 smtClean="0"/>
              <a:t>3. </a:t>
            </a:r>
            <a:r>
              <a:rPr lang="en-US" sz="1400" b="1" dirty="0" err="1" smtClean="0"/>
              <a:t>Insentif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Fiskal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Dana </a:t>
            </a:r>
            <a:r>
              <a:rPr lang="en-US" sz="1400" b="1" dirty="0" err="1" smtClean="0"/>
              <a:t>Desa</a:t>
            </a:r>
            <a:endParaRPr lang="en-US" sz="1400" b="1" dirty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b="1" dirty="0" err="1" smtClean="0"/>
              <a:t>Insentif</a:t>
            </a:r>
            <a:r>
              <a:rPr lang="en-US" sz="1400" b="1" dirty="0" smtClean="0"/>
              <a:t> </a:t>
            </a:r>
            <a:r>
              <a:rPr lang="en-US" sz="1400" b="1" dirty="0" err="1"/>
              <a:t>Fiskal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r>
              <a:rPr lang="en-US" sz="1400" dirty="0"/>
              <a:t> </a:t>
            </a:r>
            <a:r>
              <a:rPr lang="en-US" sz="1400" dirty="0" err="1"/>
              <a:t>drastis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Rp11,4 </a:t>
            </a:r>
            <a:r>
              <a:rPr lang="en-US" sz="1400" dirty="0" err="1"/>
              <a:t>miliar</a:t>
            </a:r>
            <a:r>
              <a:rPr lang="en-US" sz="1400" dirty="0"/>
              <a:t> (2024) </a:t>
            </a:r>
            <a:r>
              <a:rPr lang="en-US" sz="1400" dirty="0" err="1"/>
              <a:t>menjadi</a:t>
            </a:r>
            <a:r>
              <a:rPr lang="en-US" sz="1400" dirty="0"/>
              <a:t> Rp7,8 </a:t>
            </a:r>
            <a:r>
              <a:rPr lang="en-US" sz="1400" dirty="0" err="1"/>
              <a:t>miliar</a:t>
            </a:r>
            <a:r>
              <a:rPr lang="en-US" sz="1400" dirty="0"/>
              <a:t> (2025), </a:t>
            </a:r>
            <a:r>
              <a:rPr lang="en-US" sz="1400" dirty="0" err="1"/>
              <a:t>kontraksi</a:t>
            </a:r>
            <a:r>
              <a:rPr lang="en-US" sz="1400" dirty="0"/>
              <a:t> </a:t>
            </a:r>
            <a:r>
              <a:rPr lang="en-US" sz="1400" b="1" dirty="0"/>
              <a:t>31,32% </a:t>
            </a:r>
            <a:r>
              <a:rPr lang="en-US" sz="1400" b="1" dirty="0" err="1"/>
              <a:t>YoY</a:t>
            </a:r>
            <a:r>
              <a:rPr lang="en-US" sz="1400" dirty="0"/>
              <a:t>. 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kemungkinan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evaluasi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fiskal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yang </a:t>
            </a:r>
            <a:r>
              <a:rPr lang="en-US" sz="1400" dirty="0" err="1"/>
              <a:t>belum</a:t>
            </a:r>
            <a:r>
              <a:rPr lang="en-US" sz="1400" dirty="0"/>
              <a:t> optimal, </a:t>
            </a:r>
            <a:r>
              <a:rPr lang="en-US" sz="1400" dirty="0" err="1"/>
              <a:t>misalnya</a:t>
            </a:r>
            <a:r>
              <a:rPr lang="en-US" sz="1400" dirty="0"/>
              <a:t> </a:t>
            </a:r>
            <a:r>
              <a:rPr lang="en-US" sz="1400" dirty="0" err="1"/>
              <a:t>serapan</a:t>
            </a:r>
            <a:r>
              <a:rPr lang="en-US" sz="1400" dirty="0"/>
              <a:t> </a:t>
            </a:r>
            <a:r>
              <a:rPr lang="en-US" sz="1400" dirty="0" err="1"/>
              <a:t>anggaran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PAD yang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 smtClean="0"/>
              <a:t>lemah</a:t>
            </a:r>
            <a:endParaRPr lang="en-US" sz="14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400" b="1" dirty="0"/>
              <a:t>Dana </a:t>
            </a:r>
            <a:r>
              <a:rPr lang="en-US" sz="1400" b="1" dirty="0" err="1"/>
              <a:t>Desa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Dana </a:t>
            </a:r>
            <a:r>
              <a:rPr lang="en-US" sz="1400" b="1" dirty="0" err="1"/>
              <a:t>Desa</a:t>
            </a:r>
            <a:r>
              <a:rPr lang="en-US" sz="1400" b="1" dirty="0"/>
              <a:t> </a:t>
            </a:r>
            <a:r>
              <a:rPr lang="en-US" sz="1400" b="1" dirty="0" err="1"/>
              <a:t>Adat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lagi</a:t>
            </a:r>
            <a:r>
              <a:rPr lang="en-US" sz="1400" dirty="0"/>
              <a:t> </a:t>
            </a:r>
            <a:r>
              <a:rPr lang="en-US" sz="1400" dirty="0" err="1"/>
              <a:t>terealisasi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2025, </a:t>
            </a:r>
            <a:r>
              <a:rPr lang="en-US" sz="1400" dirty="0" err="1"/>
              <a:t>padahal</a:t>
            </a:r>
            <a:r>
              <a:rPr lang="en-US" sz="1400" dirty="0"/>
              <a:t> </a:t>
            </a:r>
            <a:r>
              <a:rPr lang="en-US" sz="1400" dirty="0" err="1"/>
              <a:t>tahun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 </a:t>
            </a:r>
            <a:r>
              <a:rPr lang="en-US" sz="1400" dirty="0" err="1"/>
              <a:t>tercatat</a:t>
            </a:r>
            <a:r>
              <a:rPr lang="en-US" sz="1400" dirty="0"/>
              <a:t> Rp100 </a:t>
            </a:r>
            <a:r>
              <a:rPr lang="en-US" sz="1400" dirty="0" err="1"/>
              <a:t>miliar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bisa</a:t>
            </a:r>
            <a:r>
              <a:rPr lang="en-US" sz="1400" dirty="0"/>
              <a:t> </a:t>
            </a:r>
            <a:r>
              <a:rPr lang="en-US" sz="1400" dirty="0" err="1"/>
              <a:t>terkait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alokasi</a:t>
            </a:r>
            <a:r>
              <a:rPr lang="en-US" sz="1400" dirty="0"/>
              <a:t> </a:t>
            </a:r>
            <a:r>
              <a:rPr lang="en-US" sz="1400" dirty="0" err="1"/>
              <a:t>dana</a:t>
            </a:r>
            <a:r>
              <a:rPr lang="en-US" sz="1400" dirty="0"/>
              <a:t> </a:t>
            </a:r>
            <a:r>
              <a:rPr lang="en-US" sz="1400" dirty="0" err="1"/>
              <a:t>desa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pemerintah</a:t>
            </a:r>
            <a:r>
              <a:rPr lang="en-US" sz="1400" dirty="0"/>
              <a:t> </a:t>
            </a:r>
            <a:r>
              <a:rPr lang="en-US" sz="1400" dirty="0" err="1"/>
              <a:t>pusat</a:t>
            </a:r>
            <a:r>
              <a:rPr lang="en-US" sz="1400" dirty="0"/>
              <a:t>, </a:t>
            </a:r>
            <a:r>
              <a:rPr lang="en-US" sz="1400" dirty="0" err="1"/>
              <a:t>termasuk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penyaluran</a:t>
            </a:r>
            <a:r>
              <a:rPr lang="en-US" sz="1400" dirty="0"/>
              <a:t> yang </a:t>
            </a:r>
            <a:r>
              <a:rPr lang="en-US" sz="1400" dirty="0" err="1"/>
              <a:t>ditunda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diarahkan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desa</a:t>
            </a:r>
            <a:r>
              <a:rPr lang="en-US" sz="1400" dirty="0"/>
              <a:t> di </a:t>
            </a:r>
            <a:r>
              <a:rPr lang="en-US" sz="1400" dirty="0" err="1"/>
              <a:t>wilayah</a:t>
            </a:r>
            <a:r>
              <a:rPr lang="en-US" sz="1400" dirty="0"/>
              <a:t> </a:t>
            </a:r>
            <a:r>
              <a:rPr lang="en-US" sz="1400" dirty="0" err="1"/>
              <a:t>prioritas</a:t>
            </a:r>
            <a:endParaRPr lang="en-US" sz="14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1" y="1051625"/>
            <a:ext cx="7575031" cy="466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6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311" y="6691858"/>
            <a:ext cx="11664315" cy="108585"/>
          </a:xfrm>
          <a:custGeom>
            <a:avLst/>
            <a:gdLst/>
            <a:ahLst/>
            <a:cxnLst/>
            <a:rect l="l" t="t" r="r" b="b"/>
            <a:pathLst>
              <a:path w="11664315" h="108584">
                <a:moveTo>
                  <a:pt x="11610025" y="0"/>
                </a:moveTo>
                <a:lnTo>
                  <a:pt x="54015" y="0"/>
                </a:lnTo>
                <a:lnTo>
                  <a:pt x="32990" y="4244"/>
                </a:lnTo>
                <a:lnTo>
                  <a:pt x="15820" y="15819"/>
                </a:lnTo>
                <a:lnTo>
                  <a:pt x="4244" y="32988"/>
                </a:lnTo>
                <a:lnTo>
                  <a:pt x="0" y="54013"/>
                </a:lnTo>
                <a:lnTo>
                  <a:pt x="4244" y="75038"/>
                </a:lnTo>
                <a:lnTo>
                  <a:pt x="15820" y="92207"/>
                </a:lnTo>
                <a:lnTo>
                  <a:pt x="32990" y="103782"/>
                </a:lnTo>
                <a:lnTo>
                  <a:pt x="54015" y="108027"/>
                </a:lnTo>
                <a:lnTo>
                  <a:pt x="11610025" y="108027"/>
                </a:lnTo>
                <a:lnTo>
                  <a:pt x="11631049" y="103782"/>
                </a:lnTo>
                <a:lnTo>
                  <a:pt x="11648204" y="92207"/>
                </a:lnTo>
                <a:lnTo>
                  <a:pt x="11659763" y="75038"/>
                </a:lnTo>
                <a:lnTo>
                  <a:pt x="11664000" y="54013"/>
                </a:lnTo>
                <a:lnTo>
                  <a:pt x="11659763" y="32988"/>
                </a:lnTo>
                <a:lnTo>
                  <a:pt x="11648204" y="15819"/>
                </a:lnTo>
                <a:lnTo>
                  <a:pt x="11631049" y="4244"/>
                </a:lnTo>
                <a:lnTo>
                  <a:pt x="11610025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739" y="125221"/>
            <a:ext cx="108585" cy="756285"/>
          </a:xfrm>
          <a:custGeom>
            <a:avLst/>
            <a:gdLst/>
            <a:ahLst/>
            <a:cxnLst/>
            <a:rect l="l" t="t" r="r" b="b"/>
            <a:pathLst>
              <a:path w="108585" h="756285">
                <a:moveTo>
                  <a:pt x="54011" y="0"/>
                </a:moveTo>
                <a:lnTo>
                  <a:pt x="32986" y="4256"/>
                </a:lnTo>
                <a:lnTo>
                  <a:pt x="15818" y="15859"/>
                </a:lnTo>
                <a:lnTo>
                  <a:pt x="4244" y="33057"/>
                </a:lnTo>
                <a:lnTo>
                  <a:pt x="0" y="54101"/>
                </a:lnTo>
                <a:lnTo>
                  <a:pt x="0" y="702182"/>
                </a:lnTo>
                <a:lnTo>
                  <a:pt x="4244" y="723207"/>
                </a:lnTo>
                <a:lnTo>
                  <a:pt x="15818" y="740362"/>
                </a:lnTo>
                <a:lnTo>
                  <a:pt x="32986" y="751921"/>
                </a:lnTo>
                <a:lnTo>
                  <a:pt x="54011" y="756157"/>
                </a:lnTo>
                <a:lnTo>
                  <a:pt x="75036" y="751921"/>
                </a:lnTo>
                <a:lnTo>
                  <a:pt x="92205" y="740362"/>
                </a:lnTo>
                <a:lnTo>
                  <a:pt x="103780" y="723207"/>
                </a:lnTo>
                <a:lnTo>
                  <a:pt x="108024" y="702182"/>
                </a:lnTo>
                <a:lnTo>
                  <a:pt x="108024" y="54101"/>
                </a:lnTo>
                <a:lnTo>
                  <a:pt x="103780" y="33057"/>
                </a:lnTo>
                <a:lnTo>
                  <a:pt x="92205" y="15859"/>
                </a:lnTo>
                <a:lnTo>
                  <a:pt x="75036" y="4256"/>
                </a:lnTo>
                <a:lnTo>
                  <a:pt x="54011" y="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721" y="206120"/>
            <a:ext cx="936487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315" dirty="0" smtClean="0">
                <a:solidFill>
                  <a:srgbClr val="FD302B"/>
                </a:solidFill>
              </a:rPr>
              <a:t>2 . 2 . TRANSFER ANTAR DAERAH</a:t>
            </a:r>
            <a:endParaRPr sz="32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0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572471" y="3736975"/>
            <a:ext cx="10700826" cy="2800767"/>
          </a:xfrm>
          <a:prstGeom prst="rect">
            <a:avLst/>
          </a:prstGeom>
          <a:ln>
            <a:solidFill>
              <a:srgbClr val="FFE6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600" dirty="0" err="1" smtClean="0"/>
              <a:t>Secara</a:t>
            </a:r>
            <a:r>
              <a:rPr lang="en-US" sz="1600" dirty="0" smtClean="0"/>
              <a:t> </a:t>
            </a:r>
            <a:r>
              <a:rPr lang="en-US" sz="1600" dirty="0" err="1"/>
              <a:t>keseluruhan</a:t>
            </a:r>
            <a:r>
              <a:rPr lang="en-US" sz="1600" dirty="0"/>
              <a:t>, </a:t>
            </a:r>
            <a:r>
              <a:rPr lang="en-US" sz="1600" b="1" dirty="0" err="1"/>
              <a:t>Pendapatan</a:t>
            </a:r>
            <a:r>
              <a:rPr lang="en-US" sz="1600" b="1" dirty="0"/>
              <a:t> </a:t>
            </a:r>
            <a:r>
              <a:rPr lang="en-US" sz="1600" b="1" dirty="0" err="1"/>
              <a:t>Bagi</a:t>
            </a:r>
            <a:r>
              <a:rPr lang="en-US" sz="1600" b="1" dirty="0"/>
              <a:t> </a:t>
            </a:r>
            <a:r>
              <a:rPr lang="en-US" sz="1600" b="1" dirty="0" err="1"/>
              <a:t>Hasil</a:t>
            </a:r>
            <a:r>
              <a:rPr lang="en-US" sz="1600" b="1" dirty="0"/>
              <a:t> </a:t>
            </a:r>
            <a:r>
              <a:rPr lang="en-US" sz="1600" b="1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Kabupaten</a:t>
            </a:r>
            <a:r>
              <a:rPr lang="en-US" sz="1600" dirty="0"/>
              <a:t> </a:t>
            </a:r>
            <a:r>
              <a:rPr lang="en-US" sz="1600" dirty="0" err="1"/>
              <a:t>Kutai</a:t>
            </a:r>
            <a:r>
              <a:rPr lang="en-US" sz="1600" dirty="0"/>
              <a:t> </a:t>
            </a:r>
            <a:r>
              <a:rPr lang="en-US" sz="1600" dirty="0" err="1" smtClean="0"/>
              <a:t>Kartanegara</a:t>
            </a:r>
            <a:r>
              <a:rPr lang="en-US" sz="1600" dirty="0" smtClean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Triwulan</a:t>
            </a:r>
            <a:r>
              <a:rPr lang="en-US" sz="1600" dirty="0"/>
              <a:t> II 2025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periode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</a:t>
            </a:r>
            <a:r>
              <a:rPr lang="en-US" sz="1600" dirty="0" err="1"/>
              <a:t>sebelumnya</a:t>
            </a:r>
            <a:r>
              <a:rPr lang="en-US" sz="1600" dirty="0"/>
              <a:t>. </a:t>
            </a:r>
            <a:r>
              <a:rPr lang="en-US" sz="1600" dirty="0" err="1"/>
              <a:t>Realisasi</a:t>
            </a:r>
            <a:r>
              <a:rPr lang="en-US" sz="1600" dirty="0"/>
              <a:t> </a:t>
            </a:r>
            <a:r>
              <a:rPr lang="en-US" sz="1600" dirty="0" err="1"/>
              <a:t>tercatat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Rp234,88 </a:t>
            </a:r>
            <a:r>
              <a:rPr lang="en-US" sz="1600" dirty="0" err="1"/>
              <a:t>miliar</a:t>
            </a:r>
            <a:r>
              <a:rPr lang="en-US" sz="1600" dirty="0"/>
              <a:t>, </a:t>
            </a:r>
            <a:r>
              <a:rPr lang="en-US" sz="1600" b="1" dirty="0" err="1"/>
              <a:t>lebih</a:t>
            </a:r>
            <a:r>
              <a:rPr lang="en-US" sz="1600" b="1" dirty="0"/>
              <a:t> </a:t>
            </a:r>
            <a:r>
              <a:rPr lang="en-US" sz="1600" b="1" dirty="0" err="1"/>
              <a:t>rendah</a:t>
            </a:r>
            <a:r>
              <a:rPr lang="en-US" sz="1600" b="1" dirty="0"/>
              <a:t> 8,52% </a:t>
            </a:r>
            <a:r>
              <a:rPr lang="en-US" sz="1600" b="1" dirty="0" err="1"/>
              <a:t>dibandingkan</a:t>
            </a:r>
            <a:r>
              <a:rPr lang="en-US" sz="1600" b="1" dirty="0"/>
              <a:t> </a:t>
            </a:r>
            <a:r>
              <a:rPr lang="en-US" sz="1600" b="1" dirty="0" err="1"/>
              <a:t>tahun</a:t>
            </a:r>
            <a:r>
              <a:rPr lang="en-US" sz="1600" b="1" dirty="0"/>
              <a:t> 2024</a:t>
            </a:r>
            <a:r>
              <a:rPr lang="en-US" sz="1600" dirty="0"/>
              <a:t> yang </a:t>
            </a:r>
            <a:r>
              <a:rPr lang="en-US" sz="1600" dirty="0" err="1"/>
              <a:t>mencapai</a:t>
            </a:r>
            <a:r>
              <a:rPr lang="en-US" sz="1600" dirty="0"/>
              <a:t> Rp256,76 </a:t>
            </a:r>
            <a:r>
              <a:rPr lang="en-US" sz="1600" dirty="0" err="1"/>
              <a:t>miliar</a:t>
            </a:r>
            <a:r>
              <a:rPr lang="en-US" sz="1600" dirty="0"/>
              <a:t>.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menunjukkan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tekanan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pos</a:t>
            </a:r>
            <a:r>
              <a:rPr lang="en-US" sz="1600" dirty="0"/>
              <a:t> </a:t>
            </a:r>
            <a:r>
              <a:rPr lang="en-US" sz="1600" dirty="0" err="1"/>
              <a:t>utama</a:t>
            </a:r>
            <a:r>
              <a:rPr lang="en-US" sz="1600" dirty="0"/>
              <a:t>, </a:t>
            </a: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terdapat</a:t>
            </a:r>
            <a:r>
              <a:rPr lang="en-US" sz="1600" dirty="0"/>
              <a:t>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pos</a:t>
            </a:r>
            <a:r>
              <a:rPr lang="en-US" sz="1600" dirty="0"/>
              <a:t> yang </a:t>
            </a:r>
            <a:r>
              <a:rPr lang="en-US" sz="1600" dirty="0" err="1"/>
              <a:t>tumbuh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.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umum</a:t>
            </a:r>
            <a:r>
              <a:rPr lang="en-US" sz="1600" dirty="0"/>
              <a:t>, </a:t>
            </a:r>
            <a:r>
              <a:rPr lang="en-US" sz="1600" dirty="0" err="1"/>
              <a:t>penurunan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dikaitkan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perlambatan</a:t>
            </a:r>
            <a:r>
              <a:rPr lang="en-US" sz="1600" dirty="0"/>
              <a:t> </a:t>
            </a:r>
            <a:r>
              <a:rPr lang="en-US" sz="1600" dirty="0" err="1"/>
              <a:t>aktivitas</a:t>
            </a:r>
            <a:r>
              <a:rPr lang="en-US" sz="1600" dirty="0"/>
              <a:t> </a:t>
            </a:r>
            <a:r>
              <a:rPr lang="en-US" sz="1600" dirty="0" err="1"/>
              <a:t>ekonomi</a:t>
            </a:r>
            <a:r>
              <a:rPr lang="en-US" sz="1600" dirty="0"/>
              <a:t> </a:t>
            </a:r>
            <a:r>
              <a:rPr lang="en-US" sz="1600" dirty="0" err="1"/>
              <a:t>masyarakat</a:t>
            </a:r>
            <a:r>
              <a:rPr lang="en-US" sz="1600" dirty="0"/>
              <a:t>, </a:t>
            </a:r>
            <a:r>
              <a:rPr lang="en-US" sz="1600" dirty="0" err="1"/>
              <a:t>khususnya</a:t>
            </a:r>
            <a:r>
              <a:rPr lang="en-US" sz="1600" dirty="0"/>
              <a:t> </a:t>
            </a:r>
            <a:r>
              <a:rPr lang="en-US" sz="1600" dirty="0" err="1"/>
              <a:t>sektor</a:t>
            </a:r>
            <a:r>
              <a:rPr lang="en-US" sz="1600" dirty="0"/>
              <a:t> </a:t>
            </a:r>
            <a:r>
              <a:rPr lang="en-US" sz="1600" dirty="0" err="1"/>
              <a:t>konsumsi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transportasi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dampak</a:t>
            </a:r>
            <a:r>
              <a:rPr lang="en-US" sz="1600" dirty="0"/>
              <a:t> </a:t>
            </a:r>
            <a:r>
              <a:rPr lang="en-US" sz="1600" dirty="0" err="1"/>
              <a:t>kebijakan</a:t>
            </a:r>
            <a:r>
              <a:rPr lang="en-US" sz="1600" dirty="0"/>
              <a:t> </a:t>
            </a:r>
            <a:r>
              <a:rPr lang="en-US" sz="1600" dirty="0" err="1"/>
              <a:t>fiskal</a:t>
            </a:r>
            <a:r>
              <a:rPr lang="en-US" sz="1600" dirty="0"/>
              <a:t> </a:t>
            </a:r>
            <a:r>
              <a:rPr lang="en-US" sz="1600" dirty="0" err="1"/>
              <a:t>nasional</a:t>
            </a:r>
            <a:r>
              <a:rPr lang="en-US" sz="1600" dirty="0"/>
              <a:t> yang </a:t>
            </a:r>
            <a:r>
              <a:rPr lang="en-US" sz="1600" dirty="0" err="1"/>
              <a:t>memengaruhi</a:t>
            </a:r>
            <a:r>
              <a:rPr lang="en-US" sz="1600" dirty="0"/>
              <a:t> </a:t>
            </a:r>
            <a:r>
              <a:rPr lang="en-US" sz="1600" dirty="0" err="1"/>
              <a:t>distribusi</a:t>
            </a:r>
            <a:r>
              <a:rPr lang="en-US" sz="1600" dirty="0"/>
              <a:t> </a:t>
            </a:r>
            <a:r>
              <a:rPr lang="en-US" sz="1600" dirty="0" err="1"/>
              <a:t>dana</a:t>
            </a:r>
            <a:r>
              <a:rPr lang="en-US" sz="1600" dirty="0"/>
              <a:t> </a:t>
            </a:r>
            <a:r>
              <a:rPr lang="en-US" sz="1600" dirty="0" err="1"/>
              <a:t>bagi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 smtClean="0"/>
              <a:t>daerah</a:t>
            </a:r>
            <a:endParaRPr lang="en-US" sz="1600" dirty="0" smtClean="0"/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600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Bahan</a:t>
            </a:r>
            <a:r>
              <a:rPr lang="en-US" sz="1600" dirty="0"/>
              <a:t> </a:t>
            </a:r>
            <a:r>
              <a:rPr lang="en-US" sz="1600" dirty="0" err="1"/>
              <a:t>Bakar</a:t>
            </a:r>
            <a:r>
              <a:rPr lang="en-US" sz="1600" dirty="0"/>
              <a:t> </a:t>
            </a:r>
            <a:r>
              <a:rPr lang="en-US" sz="1600" dirty="0" err="1"/>
              <a:t>Kendaraan</a:t>
            </a:r>
            <a:r>
              <a:rPr lang="en-US" sz="1600" dirty="0"/>
              <a:t> </a:t>
            </a:r>
            <a:r>
              <a:rPr lang="en-US" sz="1600" dirty="0" err="1"/>
              <a:t>Bermotor</a:t>
            </a:r>
            <a:r>
              <a:rPr lang="en-US" sz="1600" dirty="0"/>
              <a:t> (PBB-KB), </a:t>
            </a:r>
            <a:r>
              <a:rPr lang="en-US" sz="1600" dirty="0" err="1" smtClean="0"/>
              <a:t>mencatat</a:t>
            </a:r>
            <a:r>
              <a:rPr lang="en-US" sz="1600" dirty="0" smtClean="0"/>
              <a:t> </a:t>
            </a:r>
            <a:r>
              <a:rPr lang="en-US" sz="1600" dirty="0" err="1" smtClean="0"/>
              <a:t>pertumbuhan</a:t>
            </a:r>
            <a:r>
              <a:rPr lang="en-US" sz="1600" dirty="0" smtClean="0"/>
              <a:t> </a:t>
            </a:r>
            <a:r>
              <a:rPr lang="en-US" sz="1600" dirty="0" err="1" smtClean="0"/>
              <a:t>YoY</a:t>
            </a:r>
            <a:r>
              <a:rPr lang="en-US" sz="1600" dirty="0" smtClean="0"/>
              <a:t> paling </a:t>
            </a:r>
            <a:r>
              <a:rPr lang="en-US" sz="1600" dirty="0" err="1" smtClean="0"/>
              <a:t>tinggi</a:t>
            </a:r>
            <a:r>
              <a:rPr lang="en-US" sz="1600" dirty="0" smtClean="0"/>
              <a:t> </a:t>
            </a:r>
            <a:r>
              <a:rPr lang="en-US" sz="1600" dirty="0" err="1" smtClean="0"/>
              <a:t>dibandingkan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pos</a:t>
            </a:r>
            <a:r>
              <a:rPr lang="en-US" sz="1600" dirty="0" smtClean="0"/>
              <a:t> lain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pertumbuhan</a:t>
            </a:r>
            <a:r>
              <a:rPr lang="en-US" sz="1600" dirty="0" smtClean="0"/>
              <a:t> </a:t>
            </a:r>
            <a:r>
              <a:rPr lang="en-US" sz="1600" b="1" dirty="0"/>
              <a:t>11,03%</a:t>
            </a:r>
            <a:r>
              <a:rPr lang="en-US" sz="1600" dirty="0"/>
              <a:t> </a:t>
            </a:r>
            <a:r>
              <a:rPr lang="en-US" sz="1600" dirty="0" err="1"/>
              <a:t>karena</a:t>
            </a:r>
            <a:r>
              <a:rPr lang="en-US" sz="1600" dirty="0"/>
              <a:t> </a:t>
            </a:r>
            <a:r>
              <a:rPr lang="en-US" sz="1600" dirty="0" err="1"/>
              <a:t>meningkatnya</a:t>
            </a:r>
            <a:r>
              <a:rPr lang="en-US" sz="1600" dirty="0"/>
              <a:t> </a:t>
            </a:r>
            <a:r>
              <a:rPr lang="en-US" sz="1600" dirty="0" err="1"/>
              <a:t>aktivitas</a:t>
            </a:r>
            <a:r>
              <a:rPr lang="en-US" sz="1600" dirty="0"/>
              <a:t> </a:t>
            </a:r>
            <a:r>
              <a:rPr lang="en-US" sz="1600" dirty="0" err="1"/>
              <a:t>transportasi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industri</a:t>
            </a:r>
            <a:r>
              <a:rPr lang="en-US" sz="1600" dirty="0"/>
              <a:t> di </a:t>
            </a:r>
            <a:r>
              <a:rPr lang="en-US" sz="1600" dirty="0" err="1" smtClean="0"/>
              <a:t>Kukar</a:t>
            </a:r>
            <a:r>
              <a:rPr lang="en-US" sz="1600" dirty="0" smtClean="0"/>
              <a:t>. </a:t>
            </a:r>
            <a:r>
              <a:rPr lang="en-US" sz="1600" dirty="0" err="1" smtClean="0"/>
              <a:t>Sedangkan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/>
              <a:t>Pajak</a:t>
            </a:r>
            <a:r>
              <a:rPr lang="en-US" sz="1600" dirty="0"/>
              <a:t> </a:t>
            </a:r>
            <a:r>
              <a:rPr lang="en-US" sz="1600" dirty="0" err="1"/>
              <a:t>Kendaraan</a:t>
            </a:r>
            <a:r>
              <a:rPr lang="en-US" sz="1600" dirty="0"/>
              <a:t> </a:t>
            </a:r>
            <a:r>
              <a:rPr lang="en-US" sz="1600" dirty="0" err="1"/>
              <a:t>Bermotor</a:t>
            </a:r>
            <a:r>
              <a:rPr lang="en-US" sz="1600" dirty="0"/>
              <a:t> (PKB) </a:t>
            </a:r>
            <a:r>
              <a:rPr lang="en-US" sz="1600" dirty="0" err="1"/>
              <a:t>dan</a:t>
            </a:r>
            <a:r>
              <a:rPr lang="en-US" sz="1600" dirty="0"/>
              <a:t> Bea </a:t>
            </a:r>
            <a:r>
              <a:rPr lang="en-US" sz="1600" dirty="0" err="1"/>
              <a:t>Balik</a:t>
            </a:r>
            <a:r>
              <a:rPr lang="en-US" sz="1600" dirty="0"/>
              <a:t> </a:t>
            </a:r>
            <a:r>
              <a:rPr lang="en-US" sz="1600" dirty="0" err="1"/>
              <a:t>Nama</a:t>
            </a:r>
            <a:r>
              <a:rPr lang="en-US" sz="1600" dirty="0"/>
              <a:t> </a:t>
            </a:r>
            <a:r>
              <a:rPr lang="en-US" sz="1600" dirty="0" err="1"/>
              <a:t>Kendaraan</a:t>
            </a:r>
            <a:r>
              <a:rPr lang="en-US" sz="1600" dirty="0"/>
              <a:t> </a:t>
            </a:r>
            <a:r>
              <a:rPr lang="en-US" sz="1600" dirty="0" err="1"/>
              <a:t>Bermotor</a:t>
            </a:r>
            <a:r>
              <a:rPr lang="en-US" sz="1600" dirty="0"/>
              <a:t> (BBN-KB), </a:t>
            </a:r>
            <a:r>
              <a:rPr lang="en-US" sz="1600" dirty="0" err="1"/>
              <a:t>keduanya</a:t>
            </a:r>
            <a:r>
              <a:rPr lang="en-US" sz="1600" dirty="0"/>
              <a:t> </a:t>
            </a:r>
            <a:r>
              <a:rPr lang="en-US" sz="1600" dirty="0" err="1"/>
              <a:t>turun</a:t>
            </a:r>
            <a:r>
              <a:rPr lang="en-US" sz="1600" dirty="0"/>
              <a:t> 100%. Hal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mencerminkan</a:t>
            </a:r>
            <a:r>
              <a:rPr lang="en-US" sz="1600" dirty="0"/>
              <a:t> </a:t>
            </a:r>
            <a:r>
              <a:rPr lang="en-US" sz="1600" dirty="0" err="1"/>
              <a:t>lesunya</a:t>
            </a:r>
            <a:r>
              <a:rPr lang="en-US" sz="1600" dirty="0"/>
              <a:t> </a:t>
            </a:r>
            <a:r>
              <a:rPr lang="en-US" sz="1600" dirty="0" err="1"/>
              <a:t>pasar</a:t>
            </a:r>
            <a:r>
              <a:rPr lang="en-US" sz="1600" dirty="0"/>
              <a:t> </a:t>
            </a:r>
            <a:r>
              <a:rPr lang="en-US" sz="1600" dirty="0" err="1"/>
              <a:t>kendaraan</a:t>
            </a:r>
            <a:r>
              <a:rPr lang="en-US" sz="1600" dirty="0"/>
              <a:t> </a:t>
            </a:r>
            <a:r>
              <a:rPr lang="en-US" sz="1600" dirty="0" err="1"/>
              <a:t>bermotor</a:t>
            </a:r>
            <a:r>
              <a:rPr lang="en-US" sz="1600" dirty="0"/>
              <a:t>, </a:t>
            </a:r>
            <a:r>
              <a:rPr lang="en-US" sz="1600" dirty="0" err="1"/>
              <a:t>melemahnya</a:t>
            </a:r>
            <a:r>
              <a:rPr lang="en-US" sz="1600" dirty="0"/>
              <a:t> </a:t>
            </a:r>
            <a:r>
              <a:rPr lang="en-US" sz="1600" dirty="0" err="1"/>
              <a:t>daya</a:t>
            </a:r>
            <a:r>
              <a:rPr lang="en-US" sz="1600" dirty="0"/>
              <a:t> </a:t>
            </a:r>
            <a:r>
              <a:rPr lang="en-US" sz="1600" dirty="0" err="1"/>
              <a:t>beli</a:t>
            </a:r>
            <a:r>
              <a:rPr lang="en-US" sz="1600" dirty="0"/>
              <a:t> </a:t>
            </a:r>
            <a:r>
              <a:rPr lang="en-US" sz="1600" dirty="0" err="1"/>
              <a:t>masyarakat</a:t>
            </a:r>
            <a:r>
              <a:rPr lang="en-US" sz="1600" dirty="0"/>
              <a:t>,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kemungkinan</a:t>
            </a:r>
            <a:r>
              <a:rPr lang="en-US" sz="1600" dirty="0"/>
              <a:t> </a:t>
            </a:r>
            <a:r>
              <a:rPr lang="en-US" sz="1600" dirty="0" err="1"/>
              <a:t>kebijakan</a:t>
            </a:r>
            <a:r>
              <a:rPr lang="en-US" sz="1600" dirty="0"/>
              <a:t> </a:t>
            </a:r>
            <a:r>
              <a:rPr lang="en-US" sz="1600" dirty="0" err="1"/>
              <a:t>insentif</a:t>
            </a:r>
            <a:r>
              <a:rPr lang="en-US" sz="1600" dirty="0"/>
              <a:t> yang </a:t>
            </a:r>
            <a:r>
              <a:rPr lang="en-US" sz="1600" dirty="0" err="1"/>
              <a:t>mengurangi</a:t>
            </a:r>
            <a:r>
              <a:rPr lang="en-US" sz="1600" dirty="0"/>
              <a:t> </a:t>
            </a:r>
            <a:r>
              <a:rPr lang="en-US" sz="1600" dirty="0" err="1"/>
              <a:t>penerimaan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dua</a:t>
            </a:r>
            <a:r>
              <a:rPr lang="en-US" sz="1600" dirty="0"/>
              <a:t> </a:t>
            </a:r>
            <a:r>
              <a:rPr lang="en-US" sz="1600" dirty="0" err="1"/>
              <a:t>pos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.</a:t>
            </a: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603" y="1298575"/>
            <a:ext cx="7608562" cy="21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2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PENDAPATAN DAERAH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5943600" y="1069975"/>
            <a:ext cx="5216163" cy="313932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Struktur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aerah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Kabupaten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Kutai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Kartanegara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terdiri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PAD 8,29%,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Transfer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89,54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</a:t>
            </a:r>
            <a:r>
              <a:rPr kumimoji="0" lang="en-US" sz="18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</a:t>
            </a:r>
            <a:r>
              <a:rPr lang="en-US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Lain-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lai</a:t>
            </a:r>
            <a:r>
              <a:rPr lang="en-US" b="1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Yang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Sah 2,17%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PAD,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Pajak Daerah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mempunyai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kontribusi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3,17%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Retribusi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4,24%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Pendapatan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Transfer,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Transfer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Pemerintah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Pusat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mempunyai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kontribusi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83,46%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Transfer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Antar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b="1" kern="1200" noProof="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aerah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6,08%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b="1" kern="1200" dirty="0" err="1">
                <a:solidFill>
                  <a:prstClr val="black"/>
                </a:solidFill>
                <a:latin typeface="Calibri" panose="020F0502020204030204"/>
              </a:rPr>
              <a:t>Pendapatan</a:t>
            </a:r>
            <a:r>
              <a:rPr lang="en-US" b="1" kern="1200" dirty="0">
                <a:solidFill>
                  <a:prstClr val="black"/>
                </a:solidFill>
                <a:latin typeface="Calibri" panose="020F0502020204030204"/>
              </a:rPr>
              <a:t> Lain-lain Yang </a:t>
            </a:r>
            <a:r>
              <a:rPr lang="en-US" b="1" kern="1200" dirty="0" err="1">
                <a:solidFill>
                  <a:prstClr val="black"/>
                </a:solidFill>
                <a:latin typeface="Calibri" panose="020F0502020204030204"/>
              </a:rPr>
              <a:t>Sah</a:t>
            </a:r>
            <a:r>
              <a:rPr lang="en-US" b="1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menyumbang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kontribusi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hibah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sebesar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2,17%</a:t>
            </a:r>
          </a:p>
        </p:txBody>
      </p:sp>
      <p:pic>
        <p:nvPicPr>
          <p:cNvPr id="136" name="Picture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919455"/>
            <a:ext cx="4752881" cy="5574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PENDAPATAN DAERAH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9372600" y="917575"/>
            <a:ext cx="2743200" cy="547842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 rtl="0">
              <a:buFont typeface="Arial" panose="020B0604020202020204" pitchFamily="34" charset="0"/>
              <a:buChar char="•"/>
              <a:defRPr/>
            </a:pPr>
            <a:r>
              <a:rPr lang="en-US" sz="1400" kern="1200" dirty="0" err="1" smtClean="0">
                <a:solidFill>
                  <a:prstClr val="black"/>
                </a:solidFill>
                <a:latin typeface="+mj-lt"/>
              </a:rPr>
              <a:t>Pendapatan</a:t>
            </a:r>
            <a:r>
              <a:rPr lang="en-US" sz="1400" kern="12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Daerah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pada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Triwulan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I 2025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tercatat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sebesar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Rp1,68 </a:t>
            </a:r>
            <a:r>
              <a:rPr lang="en-US" sz="1400" b="1" kern="1200" dirty="0" err="1">
                <a:solidFill>
                  <a:prstClr val="black"/>
                </a:solidFill>
                <a:latin typeface="+mj-lt"/>
              </a:rPr>
              <a:t>triliun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,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mengalami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b="1" kern="1200" dirty="0" err="1">
                <a:solidFill>
                  <a:prstClr val="black"/>
                </a:solidFill>
                <a:latin typeface="+mj-lt"/>
              </a:rPr>
              <a:t>kontraksi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 18,51 </a:t>
            </a:r>
            <a:r>
              <a:rPr lang="en-US" sz="1400" b="1" kern="1200" dirty="0" err="1">
                <a:solidFill>
                  <a:prstClr val="black"/>
                </a:solidFill>
                <a:latin typeface="+mj-lt"/>
              </a:rPr>
              <a:t>persen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 (y-on-y)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dibanding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capaian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periode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yang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sama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tahun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sebelumnya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(Rp2,06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triliun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).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Secara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triwulanan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(q-to-q)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,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realisasi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juga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b="1" kern="1200" dirty="0" err="1">
                <a:solidFill>
                  <a:prstClr val="black"/>
                </a:solidFill>
                <a:latin typeface="+mj-lt"/>
              </a:rPr>
              <a:t>turun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b="1" kern="1200" dirty="0" err="1">
                <a:solidFill>
                  <a:prstClr val="black"/>
                </a:solidFill>
                <a:latin typeface="+mj-lt"/>
              </a:rPr>
              <a:t>tajam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 54,65 </a:t>
            </a:r>
            <a:r>
              <a:rPr lang="en-US" sz="1400" b="1" kern="1200" dirty="0" err="1">
                <a:solidFill>
                  <a:prstClr val="black"/>
                </a:solidFill>
                <a:latin typeface="+mj-lt"/>
              </a:rPr>
              <a:t>persen</a:t>
            </a:r>
            <a:r>
              <a:rPr lang="en-US" sz="1400" b="1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dibandingkan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Triwulan</a:t>
            </a:r>
            <a:r>
              <a:rPr lang="en-US" sz="1400" kern="1200" dirty="0">
                <a:solidFill>
                  <a:prstClr val="black"/>
                </a:solidFill>
                <a:latin typeface="+mj-lt"/>
              </a:rPr>
              <a:t> IV 2024 (Rp3,71 </a:t>
            </a:r>
            <a:r>
              <a:rPr lang="en-US" sz="1400" kern="1200" dirty="0" err="1">
                <a:solidFill>
                  <a:prstClr val="black"/>
                </a:solidFill>
                <a:latin typeface="+mj-lt"/>
              </a:rPr>
              <a:t>triliun</a:t>
            </a:r>
            <a:r>
              <a:rPr lang="en-US" sz="1400" kern="1200" dirty="0" smtClean="0">
                <a:solidFill>
                  <a:prstClr val="black"/>
                </a:solidFill>
                <a:latin typeface="+mj-lt"/>
              </a:rPr>
              <a:t>).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dirty="0">
                <a:latin typeface="+mj-lt"/>
              </a:rPr>
              <a:t>PAD </a:t>
            </a:r>
            <a:r>
              <a:rPr lang="en-US" sz="1400" b="1" dirty="0" err="1">
                <a:latin typeface="+mj-lt"/>
              </a:rPr>
              <a:t>mencatat</a:t>
            </a:r>
            <a:r>
              <a:rPr lang="en-US" sz="1400" b="1" dirty="0">
                <a:latin typeface="+mj-lt"/>
              </a:rPr>
              <a:t> </a:t>
            </a:r>
            <a:r>
              <a:rPr lang="en-US" sz="1400" b="1" dirty="0" err="1" smtClean="0">
                <a:latin typeface="+mj-lt"/>
              </a:rPr>
              <a:t>progres</a:t>
            </a:r>
            <a:r>
              <a:rPr lang="en-US" sz="1400" b="1" dirty="0" smtClean="0">
                <a:latin typeface="+mj-lt"/>
              </a:rPr>
              <a:t> </a:t>
            </a:r>
            <a:r>
              <a:rPr lang="en-US" sz="1400" b="1" dirty="0" err="1" smtClean="0">
                <a:latin typeface="+mj-lt"/>
              </a:rPr>
              <a:t>realisasi</a:t>
            </a:r>
            <a:r>
              <a:rPr lang="en-US" sz="1400" b="1" dirty="0" smtClean="0">
                <a:latin typeface="+mj-lt"/>
              </a:rPr>
              <a:t> </a:t>
            </a:r>
            <a:r>
              <a:rPr lang="en-US" sz="1400" b="1" dirty="0" err="1">
                <a:latin typeface="+mj-lt"/>
              </a:rPr>
              <a:t>tertinggi</a:t>
            </a:r>
            <a:r>
              <a:rPr lang="en-US" sz="1400" b="1" dirty="0">
                <a:latin typeface="+mj-lt"/>
              </a:rPr>
              <a:t> (16,19%),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didorong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sektor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pajak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daerah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dan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retribusi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daerah</a:t>
            </a:r>
            <a:r>
              <a:rPr lang="en-US" sz="1400" dirty="0" smtClean="0">
                <a:latin typeface="+mj-lt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dirty="0" err="1">
                <a:latin typeface="+mj-lt"/>
              </a:rPr>
              <a:t>Pendapatan</a:t>
            </a:r>
            <a:r>
              <a:rPr lang="en-US" sz="1400" b="1" dirty="0">
                <a:latin typeface="+mj-lt"/>
              </a:rPr>
              <a:t> transfer </a:t>
            </a:r>
            <a:r>
              <a:rPr lang="en-US" sz="1400" b="1" dirty="0" err="1">
                <a:latin typeface="+mj-lt"/>
              </a:rPr>
              <a:t>mencapai</a:t>
            </a:r>
            <a:r>
              <a:rPr lang="en-US" sz="1400" b="1" dirty="0">
                <a:latin typeface="+mj-lt"/>
              </a:rPr>
              <a:t> 14,83%,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relatif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stabil</a:t>
            </a:r>
            <a:r>
              <a:rPr lang="en-US" sz="1400" dirty="0">
                <a:latin typeface="+mj-lt"/>
              </a:rPr>
              <a:t>, </a:t>
            </a:r>
            <a:r>
              <a:rPr lang="en-US" sz="1400" dirty="0" err="1">
                <a:latin typeface="+mj-lt"/>
              </a:rPr>
              <a:t>meski</a:t>
            </a:r>
            <a:r>
              <a:rPr lang="en-US" sz="1400" dirty="0">
                <a:latin typeface="+mj-lt"/>
              </a:rPr>
              <a:t> DBH </a:t>
            </a:r>
            <a:r>
              <a:rPr lang="en-US" sz="1400" dirty="0" err="1">
                <a:latin typeface="+mj-lt"/>
              </a:rPr>
              <a:t>Minerba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terdampak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pelemahan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harga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batubara</a:t>
            </a:r>
            <a:r>
              <a:rPr lang="en-US" sz="1400" dirty="0" smtClean="0">
                <a:latin typeface="+mj-lt"/>
              </a:rPr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1" dirty="0" err="1">
                <a:latin typeface="+mj-lt"/>
              </a:rPr>
              <a:t>Pendapatan</a:t>
            </a:r>
            <a:r>
              <a:rPr lang="en-US" sz="1400" b="1" dirty="0">
                <a:latin typeface="+mj-lt"/>
              </a:rPr>
              <a:t> lain-lain </a:t>
            </a:r>
            <a:r>
              <a:rPr lang="en-US" sz="1400" b="1" dirty="0" err="1">
                <a:latin typeface="+mj-lt"/>
              </a:rPr>
              <a:t>sah</a:t>
            </a:r>
            <a:r>
              <a:rPr lang="en-US" sz="1400" b="1" dirty="0">
                <a:latin typeface="+mj-lt"/>
              </a:rPr>
              <a:t> </a:t>
            </a:r>
            <a:r>
              <a:rPr lang="en-US" sz="1400" b="1" dirty="0" err="1">
                <a:latin typeface="+mj-lt"/>
              </a:rPr>
              <a:t>nihil</a:t>
            </a:r>
            <a:r>
              <a:rPr lang="en-US" sz="1400" b="1" dirty="0">
                <a:latin typeface="+mj-lt"/>
              </a:rPr>
              <a:t> (0%),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menjadi</a:t>
            </a:r>
            <a:r>
              <a:rPr lang="en-US" sz="1400" dirty="0">
                <a:latin typeface="+mj-lt"/>
              </a:rPr>
              <a:t> yang </a:t>
            </a:r>
            <a:r>
              <a:rPr lang="en-US" sz="1400" dirty="0" err="1">
                <a:latin typeface="+mj-lt"/>
              </a:rPr>
              <a:t>terendah</a:t>
            </a:r>
            <a:r>
              <a:rPr lang="en-US" sz="1400" dirty="0">
                <a:latin typeface="+mj-lt"/>
              </a:rPr>
              <a:t>, </a:t>
            </a:r>
            <a:r>
              <a:rPr lang="en-US" sz="1400" dirty="0" err="1">
                <a:latin typeface="+mj-lt"/>
              </a:rPr>
              <a:t>karena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mekanisme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pencairannya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memang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baru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berjalan</a:t>
            </a:r>
            <a:r>
              <a:rPr lang="en-US" sz="1400" dirty="0">
                <a:latin typeface="+mj-lt"/>
              </a:rPr>
              <a:t> di </a:t>
            </a:r>
            <a:r>
              <a:rPr lang="en-US" sz="1400" dirty="0" err="1">
                <a:latin typeface="+mj-lt"/>
              </a:rPr>
              <a:t>pertengahan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tahun</a:t>
            </a:r>
            <a:r>
              <a:rPr lang="en-US" sz="1400" dirty="0">
                <a:latin typeface="+mj-lt"/>
              </a:rPr>
              <a:t>.</a:t>
            </a:r>
            <a:endParaRPr lang="en-US" sz="1400" kern="1200" dirty="0" smtClean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3" y="917575"/>
            <a:ext cx="9169800" cy="557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9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1133772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REALISASI PENDAPATAN ASLI DAERAH (PAD) KAB. KUTAI KARTANEGARA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6877422" y="1069975"/>
            <a:ext cx="5034416" cy="540147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 err="1">
                <a:latin typeface="+mj-lt"/>
              </a:rPr>
              <a:t>Realisasi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PAD TW I 2025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mencapai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Rp154,28 </a:t>
            </a:r>
            <a:r>
              <a:rPr lang="en-US" sz="1500" b="1" dirty="0" err="1">
                <a:latin typeface="+mj-lt"/>
              </a:rPr>
              <a:t>miliar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turun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34,12% (</a:t>
            </a:r>
            <a:r>
              <a:rPr lang="en-US" sz="1500" b="1" dirty="0" err="1">
                <a:latin typeface="+mj-lt"/>
              </a:rPr>
              <a:t>yoy</a:t>
            </a:r>
            <a:r>
              <a:rPr lang="en-US" sz="1500" b="1" dirty="0">
                <a:latin typeface="+mj-lt"/>
              </a:rPr>
              <a:t>)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dibanding</a:t>
            </a:r>
            <a:r>
              <a:rPr lang="en-US" sz="1500" dirty="0">
                <a:latin typeface="+mj-lt"/>
              </a:rPr>
              <a:t> TW I 2024 (Rp234,17 </a:t>
            </a:r>
            <a:r>
              <a:rPr lang="en-US" sz="1500" dirty="0" err="1">
                <a:latin typeface="+mj-lt"/>
              </a:rPr>
              <a:t>miliar</a:t>
            </a:r>
            <a:r>
              <a:rPr lang="en-US" sz="1500" dirty="0">
                <a:latin typeface="+mj-lt"/>
              </a:rPr>
              <a:t>). </a:t>
            </a:r>
            <a:r>
              <a:rPr lang="en-US" sz="1500" dirty="0" err="1">
                <a:latin typeface="+mj-lt"/>
              </a:rPr>
              <a:t>Secara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q-to-q</a:t>
            </a:r>
            <a:r>
              <a:rPr lang="en-US" sz="1500" dirty="0">
                <a:latin typeface="+mj-lt"/>
              </a:rPr>
              <a:t>, PAD </a:t>
            </a:r>
            <a:r>
              <a:rPr lang="en-US" sz="1500" dirty="0" err="1">
                <a:latin typeface="+mj-lt"/>
              </a:rPr>
              <a:t>juga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terkontraksi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-44,88%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dibanding</a:t>
            </a:r>
            <a:r>
              <a:rPr lang="en-US" sz="1500" dirty="0">
                <a:latin typeface="+mj-lt"/>
              </a:rPr>
              <a:t> TW IV 2024 (Rp279,89 </a:t>
            </a:r>
            <a:r>
              <a:rPr lang="en-US" sz="1500" dirty="0" err="1">
                <a:latin typeface="+mj-lt"/>
              </a:rPr>
              <a:t>miliar</a:t>
            </a:r>
            <a:r>
              <a:rPr lang="en-US" sz="1500" dirty="0">
                <a:latin typeface="+mj-lt"/>
              </a:rPr>
              <a:t>).</a:t>
            </a:r>
            <a:endParaRPr lang="en-US" sz="1500" dirty="0" smtClean="0">
              <a:latin typeface="+mj-l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 err="1" smtClean="0">
                <a:latin typeface="+mj-lt"/>
              </a:rPr>
              <a:t>Pada</a:t>
            </a:r>
            <a:r>
              <a:rPr lang="en-US" sz="1500" dirty="0" smtClean="0">
                <a:latin typeface="+mj-lt"/>
              </a:rPr>
              <a:t> TW I </a:t>
            </a:r>
            <a:r>
              <a:rPr lang="en-US" sz="1500" dirty="0" err="1">
                <a:latin typeface="+mj-lt"/>
              </a:rPr>
              <a:t>Tahun</a:t>
            </a:r>
            <a:r>
              <a:rPr lang="en-US" sz="1500" dirty="0">
                <a:latin typeface="+mj-lt"/>
              </a:rPr>
              <a:t> 2025, </a:t>
            </a:r>
            <a:r>
              <a:rPr lang="en-US" sz="1500" b="1" dirty="0" err="1" smtClean="0">
                <a:latin typeface="+mj-lt"/>
              </a:rPr>
              <a:t>Realisasi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b="1" dirty="0" smtClean="0">
                <a:latin typeface="+mj-lt"/>
              </a:rPr>
              <a:t>PAD </a:t>
            </a:r>
            <a:r>
              <a:rPr lang="en-US" sz="1500" b="1" dirty="0" err="1">
                <a:latin typeface="+mj-lt"/>
              </a:rPr>
              <a:t>Kabupaten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Kutai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Kartanegara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didominasi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oleh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Retribusi</a:t>
            </a:r>
            <a:r>
              <a:rPr lang="en-US" sz="1500" b="1" dirty="0">
                <a:latin typeface="+mj-lt"/>
              </a:rPr>
              <a:t> Daerah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menyumbang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56%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dari</a:t>
            </a:r>
            <a:r>
              <a:rPr lang="en-US" sz="1500" dirty="0">
                <a:latin typeface="+mj-lt"/>
              </a:rPr>
              <a:t> total </a:t>
            </a:r>
            <a:r>
              <a:rPr lang="en-US" sz="1500" dirty="0" smtClean="0">
                <a:latin typeface="+mj-lt"/>
              </a:rPr>
              <a:t>PAD </a:t>
            </a:r>
            <a:r>
              <a:rPr lang="en-US" sz="1500" dirty="0" err="1" smtClean="0">
                <a:latin typeface="+mj-lt"/>
              </a:rPr>
              <a:t>dengan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realisai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sebesar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b="1" kern="1200" dirty="0" smtClean="0">
                <a:solidFill>
                  <a:prstClr val="black"/>
                </a:solidFill>
                <a:latin typeface="+mj-lt"/>
              </a:rPr>
              <a:t>Rp86,95 </a:t>
            </a:r>
            <a:r>
              <a:rPr lang="en-US" sz="1500" b="1" kern="1200" dirty="0" err="1">
                <a:solidFill>
                  <a:prstClr val="black"/>
                </a:solidFill>
                <a:latin typeface="+mj-lt"/>
              </a:rPr>
              <a:t>miliar</a:t>
            </a:r>
            <a:r>
              <a:rPr lang="en-US" sz="1500" dirty="0" smtClean="0">
                <a:latin typeface="+mj-lt"/>
              </a:rPr>
              <a:t>. </a:t>
            </a:r>
            <a:r>
              <a:rPr lang="en-US" sz="1500" dirty="0">
                <a:latin typeface="+mj-lt"/>
              </a:rPr>
              <a:t>Hal </a:t>
            </a:r>
            <a:r>
              <a:rPr lang="en-US" sz="1500" dirty="0" err="1">
                <a:latin typeface="+mj-lt"/>
              </a:rPr>
              <a:t>ini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mencerminkan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dampak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signifikan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implementasi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UU HKPD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mengalihkan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pendapatan</a:t>
            </a:r>
            <a:r>
              <a:rPr lang="en-US" sz="1500" dirty="0">
                <a:latin typeface="+mj-lt"/>
              </a:rPr>
              <a:t> BLUD, </a:t>
            </a:r>
            <a:r>
              <a:rPr lang="en-US" sz="1500" dirty="0" err="1">
                <a:latin typeface="+mj-lt"/>
              </a:rPr>
              <a:t>khususnya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layanan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kesehatan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ke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pos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Retribusi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Pelayanan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Kesehatan</a:t>
            </a:r>
            <a:r>
              <a:rPr lang="en-US" sz="1500" dirty="0">
                <a:latin typeface="+mj-lt"/>
              </a:rPr>
              <a:t>. </a:t>
            </a:r>
            <a:endParaRPr lang="en-US" sz="1500" dirty="0" smtClean="0">
              <a:latin typeface="+mj-l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b="1" dirty="0" err="1">
                <a:latin typeface="+mj-lt"/>
              </a:rPr>
              <a:t>Pajak</a:t>
            </a:r>
            <a:r>
              <a:rPr lang="en-US" sz="1500" b="1" dirty="0">
                <a:latin typeface="+mj-lt"/>
              </a:rPr>
              <a:t> Daerah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menjadi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kontributor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terbesar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kedua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dengan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realisasi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sebesar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b="1" dirty="0" smtClean="0">
                <a:latin typeface="+mj-lt"/>
              </a:rPr>
              <a:t>Rp60,74 </a:t>
            </a:r>
            <a:r>
              <a:rPr lang="en-US" sz="1500" b="1" dirty="0" err="1" smtClean="0">
                <a:latin typeface="+mj-lt"/>
              </a:rPr>
              <a:t>miliar</a:t>
            </a:r>
            <a:r>
              <a:rPr lang="en-US" sz="1500" b="1" dirty="0" smtClean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atau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porsi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40</a:t>
            </a:r>
            <a:r>
              <a:rPr lang="en-US" sz="1500" b="1" dirty="0" smtClean="0">
                <a:latin typeface="+mj-lt"/>
              </a:rPr>
              <a:t>% </a:t>
            </a:r>
            <a:r>
              <a:rPr lang="en-US" sz="1500" dirty="0" err="1" smtClean="0">
                <a:latin typeface="+mj-lt"/>
              </a:rPr>
              <a:t>dari</a:t>
            </a:r>
            <a:r>
              <a:rPr lang="en-US" sz="1500" dirty="0" smtClean="0">
                <a:latin typeface="+mj-lt"/>
              </a:rPr>
              <a:t> total PAD. </a:t>
            </a:r>
            <a:r>
              <a:rPr lang="en-US" sz="1500" dirty="0" err="1">
                <a:latin typeface="+mj-lt"/>
              </a:rPr>
              <a:t>Pajak</a:t>
            </a:r>
            <a:r>
              <a:rPr lang="en-US" sz="1500" dirty="0">
                <a:latin typeface="+mj-lt"/>
              </a:rPr>
              <a:t> Daerah </a:t>
            </a:r>
            <a:r>
              <a:rPr lang="en-US" sz="1500" dirty="0" err="1">
                <a:latin typeface="+mj-lt"/>
              </a:rPr>
              <a:t>tetap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menjadi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sumber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penerimaan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stabil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berkelanjutan</a:t>
            </a:r>
            <a:r>
              <a:rPr lang="en-US" sz="1500" dirty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dengan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potensi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optimalisasi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pada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sektor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 smtClean="0">
                <a:latin typeface="+mj-lt"/>
              </a:rPr>
              <a:t>Opsen</a:t>
            </a:r>
            <a:r>
              <a:rPr lang="en-US" sz="1500" dirty="0" smtClean="0">
                <a:latin typeface="+mj-lt"/>
              </a:rPr>
              <a:t> PKB/BBNKB, </a:t>
            </a:r>
            <a:r>
              <a:rPr lang="en-US" sz="1500" dirty="0" err="1" smtClean="0">
                <a:latin typeface="+mj-lt"/>
              </a:rPr>
              <a:t>serta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pajak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jasa-jasa</a:t>
            </a:r>
            <a:r>
              <a:rPr lang="en-US" sz="1500" dirty="0">
                <a:latin typeface="+mj-lt"/>
              </a:rPr>
              <a:t> yang </a:t>
            </a:r>
            <a:r>
              <a:rPr lang="en-US" sz="1500" dirty="0" err="1">
                <a:latin typeface="+mj-lt"/>
              </a:rPr>
              <a:t>terkait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aktivitas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konsumsi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masyarakat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Kukar</a:t>
            </a:r>
            <a:r>
              <a:rPr lang="en-US" sz="1500" dirty="0">
                <a:latin typeface="+mj-lt"/>
              </a:rPr>
              <a:t>.</a:t>
            </a:r>
            <a:endParaRPr lang="en-US" sz="1500" dirty="0" smtClean="0">
              <a:latin typeface="+mj-lt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500" dirty="0" err="1">
                <a:latin typeface="+mj-lt"/>
              </a:rPr>
              <a:t>Sementara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itu</a:t>
            </a:r>
            <a:r>
              <a:rPr lang="en-US" sz="1500" dirty="0">
                <a:latin typeface="+mj-lt"/>
              </a:rPr>
              <a:t>, </a:t>
            </a:r>
            <a:r>
              <a:rPr lang="en-US" sz="1500" b="1" dirty="0" err="1">
                <a:latin typeface="+mj-lt"/>
              </a:rPr>
              <a:t>Hasil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Pengelolaan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Kekayaan</a:t>
            </a:r>
            <a:r>
              <a:rPr lang="en-US" sz="1500" b="1" dirty="0">
                <a:latin typeface="+mj-lt"/>
              </a:rPr>
              <a:t> Daerah yang </a:t>
            </a:r>
            <a:r>
              <a:rPr lang="en-US" sz="1500" b="1" dirty="0" err="1">
                <a:latin typeface="+mj-lt"/>
              </a:rPr>
              <a:t>Dipisahkan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tidak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memberikan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kontribusi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smtClean="0">
                <a:latin typeface="+mj-lt"/>
              </a:rPr>
              <a:t>0%) </a:t>
            </a:r>
            <a:r>
              <a:rPr lang="en-US" sz="1500" dirty="0" err="1" smtClean="0">
                <a:latin typeface="+mj-lt"/>
              </a:rPr>
              <a:t>dan</a:t>
            </a:r>
            <a:r>
              <a:rPr lang="en-US" sz="1500" dirty="0" smtClean="0">
                <a:latin typeface="+mj-lt"/>
              </a:rPr>
              <a:t> </a:t>
            </a:r>
            <a:r>
              <a:rPr lang="en-US" sz="1500" b="1" dirty="0" smtClean="0">
                <a:latin typeface="+mj-lt"/>
              </a:rPr>
              <a:t>Lain-lain </a:t>
            </a:r>
            <a:r>
              <a:rPr lang="en-US" sz="1500" b="1" dirty="0">
                <a:latin typeface="+mj-lt"/>
              </a:rPr>
              <a:t>PAD yang </a:t>
            </a:r>
            <a:r>
              <a:rPr lang="en-US" sz="1500" b="1" dirty="0" err="1">
                <a:latin typeface="+mj-lt"/>
              </a:rPr>
              <a:t>Sah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hanya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menyumbang</a:t>
            </a:r>
            <a:r>
              <a:rPr lang="en-US" sz="1500" dirty="0">
                <a:latin typeface="+mj-lt"/>
              </a:rPr>
              <a:t> </a:t>
            </a:r>
            <a:r>
              <a:rPr lang="en-US" sz="1500" b="1" dirty="0">
                <a:latin typeface="+mj-lt"/>
              </a:rPr>
              <a:t>4</a:t>
            </a:r>
            <a:r>
              <a:rPr lang="en-US" sz="1500" b="1" dirty="0" smtClean="0">
                <a:latin typeface="+mj-lt"/>
              </a:rPr>
              <a:t>% (Rp6,58 </a:t>
            </a:r>
            <a:r>
              <a:rPr lang="en-US" sz="1500" b="1" dirty="0" err="1" smtClean="0">
                <a:latin typeface="+mj-lt"/>
              </a:rPr>
              <a:t>miliar</a:t>
            </a:r>
            <a:r>
              <a:rPr lang="en-US" sz="1500" b="1" dirty="0" smtClean="0">
                <a:latin typeface="+mj-lt"/>
              </a:rPr>
              <a:t>)</a:t>
            </a:r>
            <a:r>
              <a:rPr lang="en-US" sz="1500" dirty="0" smtClean="0">
                <a:latin typeface="+mj-lt"/>
              </a:rPr>
              <a:t>, </a:t>
            </a:r>
            <a:r>
              <a:rPr lang="en-US" sz="1500" dirty="0" err="1">
                <a:latin typeface="+mj-lt"/>
              </a:rPr>
              <a:t>menunjukkan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tren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penurunan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tajam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akibat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pergeseran</a:t>
            </a:r>
            <a:r>
              <a:rPr lang="en-US" sz="1500" dirty="0">
                <a:latin typeface="+mj-lt"/>
              </a:rPr>
              <a:t> BLUD </a:t>
            </a:r>
            <a:r>
              <a:rPr lang="en-US" sz="1500" dirty="0" err="1">
                <a:latin typeface="+mj-lt"/>
              </a:rPr>
              <a:t>ke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pos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Retribusi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serta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terbatasnya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penerimaan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dari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denda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dan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sewa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aset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daerah</a:t>
            </a:r>
            <a:r>
              <a:rPr lang="en-US" sz="1500" dirty="0">
                <a:latin typeface="+mj-lt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31" y="1374776"/>
            <a:ext cx="6257294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0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7631" y="1000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sz="3200" dirty="0"/>
          </a:p>
        </p:txBody>
      </p:sp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921245" y="1241144"/>
            <a:ext cx="3990593" cy="338554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1200" dirty="0" err="1" smtClean="0">
                <a:solidFill>
                  <a:prstClr val="black"/>
                </a:solidFill>
                <a:latin typeface="Calibri" panose="020F0502020204030204"/>
              </a:rPr>
              <a:t>Pada</a:t>
            </a:r>
            <a:r>
              <a:rPr lang="en-US" sz="1400" kern="12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Triwulan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I 2025,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kinerja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pajak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daerah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Kabupaten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Kutai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Kartanegara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menunjukkan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dinamika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yang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bervariasi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antar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jenis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pajak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Secara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total,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realisasi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pajak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daerah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b="1" kern="1200" dirty="0" err="1">
                <a:solidFill>
                  <a:prstClr val="black"/>
                </a:solidFill>
                <a:latin typeface="Calibri" panose="020F0502020204030204"/>
              </a:rPr>
              <a:t>tumbuh</a:t>
            </a:r>
            <a:r>
              <a:rPr lang="en-US" sz="1400" b="1" kern="1200" dirty="0">
                <a:solidFill>
                  <a:prstClr val="black"/>
                </a:solidFill>
                <a:latin typeface="Calibri" panose="020F0502020204030204"/>
              </a:rPr>
              <a:t> 84,54 </a:t>
            </a:r>
            <a:r>
              <a:rPr lang="en-US" sz="1400" b="1" kern="1200" dirty="0" err="1">
                <a:solidFill>
                  <a:prstClr val="black"/>
                </a:solidFill>
                <a:latin typeface="Calibri" panose="020F0502020204030204"/>
              </a:rPr>
              <a:t>persen</a:t>
            </a:r>
            <a:r>
              <a:rPr lang="en-US" sz="1400" b="1" kern="12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1400" b="1" kern="1200" dirty="0" err="1">
                <a:solidFill>
                  <a:prstClr val="black"/>
                </a:solidFill>
                <a:latin typeface="Calibri" panose="020F0502020204030204"/>
              </a:rPr>
              <a:t>yoy</a:t>
            </a:r>
            <a:r>
              <a:rPr lang="en-US" sz="1400" b="1" kern="1200" dirty="0">
                <a:solidFill>
                  <a:prstClr val="black"/>
                </a:solidFill>
                <a:latin typeface="Calibri" panose="020F0502020204030204"/>
              </a:rPr>
              <a:t>)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dibandingkan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Triwulan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I 2024,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b="1" kern="1200" dirty="0" err="1">
                <a:solidFill>
                  <a:prstClr val="black"/>
                </a:solidFill>
                <a:latin typeface="Calibri" panose="020F0502020204030204"/>
              </a:rPr>
              <a:t>meningkat</a:t>
            </a:r>
            <a:r>
              <a:rPr lang="en-US" sz="1400" b="1" kern="1200" dirty="0">
                <a:solidFill>
                  <a:prstClr val="black"/>
                </a:solidFill>
                <a:latin typeface="Calibri" panose="020F0502020204030204"/>
              </a:rPr>
              <a:t> 19,65 </a:t>
            </a:r>
            <a:r>
              <a:rPr lang="en-US" sz="1400" b="1" kern="1200" dirty="0" err="1">
                <a:solidFill>
                  <a:prstClr val="black"/>
                </a:solidFill>
                <a:latin typeface="Calibri" panose="020F0502020204030204"/>
              </a:rPr>
              <a:t>persen</a:t>
            </a:r>
            <a:r>
              <a:rPr lang="en-US" sz="1400" b="1" kern="1200" dirty="0">
                <a:solidFill>
                  <a:prstClr val="black"/>
                </a:solidFill>
                <a:latin typeface="Calibri" panose="020F0502020204030204"/>
              </a:rPr>
              <a:t> (q-to-q)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dibandingkan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Triwulan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IV 2024</a:t>
            </a:r>
            <a:r>
              <a:rPr lang="en-US" sz="1400" kern="1200" dirty="0" smtClean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1200" dirty="0" err="1" smtClean="0">
                <a:solidFill>
                  <a:prstClr val="black"/>
                </a:solidFill>
                <a:latin typeface="Calibri" panose="020F0502020204030204"/>
              </a:rPr>
              <a:t>Dua</a:t>
            </a:r>
            <a:r>
              <a:rPr lang="en-US" sz="1400" kern="12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jenis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pajak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baru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yakni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Opsen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PKB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Opsen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BBNKB,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mulai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terealisasi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pada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2025.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Karena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baru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berlaku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pertumbuhannya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tercatat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0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persen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yoy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q-to-q),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namun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memberikan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tambahan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 smtClean="0">
                <a:solidFill>
                  <a:prstClr val="black"/>
                </a:solidFill>
                <a:latin typeface="Calibri" panose="020F0502020204030204"/>
              </a:rPr>
              <a:t>kontribusi</a:t>
            </a:r>
            <a:r>
              <a:rPr lang="en-US" sz="1400" kern="12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 smtClean="0">
                <a:solidFill>
                  <a:prstClr val="black"/>
                </a:solidFill>
                <a:latin typeface="Calibri" panose="020F0502020204030204"/>
              </a:rPr>
              <a:t>terhadap</a:t>
            </a:r>
            <a:r>
              <a:rPr lang="en-US" sz="1400" kern="12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total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penerimaan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 smtClean="0">
                <a:solidFill>
                  <a:prstClr val="black"/>
                </a:solidFill>
                <a:latin typeface="Calibri" panose="020F0502020204030204"/>
              </a:rPr>
              <a:t>pajak</a:t>
            </a:r>
            <a:r>
              <a:rPr lang="en-US" sz="1400" kern="1200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 smtClean="0">
                <a:solidFill>
                  <a:prstClr val="black"/>
                </a:solidFill>
                <a:latin typeface="Calibri" panose="020F0502020204030204"/>
              </a:rPr>
              <a:t>sebesar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Rp27,8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miliar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atau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sekitar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45,7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persen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dari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 total </a:t>
            </a:r>
            <a:r>
              <a:rPr lang="en-US" sz="1400" kern="1200" dirty="0" err="1">
                <a:solidFill>
                  <a:prstClr val="black"/>
                </a:solidFill>
                <a:latin typeface="Calibri" panose="020F0502020204030204"/>
              </a:rPr>
              <a:t>pajak</a:t>
            </a:r>
            <a:r>
              <a:rPr lang="en-US" sz="1400" kern="12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298575"/>
            <a:ext cx="7559156" cy="3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7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2552" y="211309"/>
            <a:ext cx="550941" cy="477666"/>
          </a:xfrm>
          <a:prstGeom prst="rect">
            <a:avLst/>
          </a:prstGeom>
        </p:spPr>
      </p:pic>
      <p:sp>
        <p:nvSpPr>
          <p:cNvPr id="131" name="object 1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130" name="object 130"/>
          <p:cNvSpPr txBox="1"/>
          <p:nvPr/>
        </p:nvSpPr>
        <p:spPr>
          <a:xfrm>
            <a:off x="9962133" y="3091052"/>
            <a:ext cx="1848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Economic</a:t>
            </a:r>
            <a:r>
              <a:rPr sz="1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FFFFFF"/>
                </a:solidFill>
                <a:latin typeface="Calibri"/>
                <a:cs typeface="Calibri"/>
              </a:rPr>
              <a:t>Outlook</a:t>
            </a:r>
            <a:r>
              <a:rPr sz="1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Juli</a:t>
            </a:r>
            <a:r>
              <a:rPr sz="1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3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107" y="917575"/>
            <a:ext cx="7987116" cy="4724400"/>
          </a:xfrm>
          <a:prstGeom prst="rect">
            <a:avLst/>
          </a:prstGeom>
        </p:spPr>
      </p:pic>
      <p:sp>
        <p:nvSpPr>
          <p:cNvPr id="15" name="Kotak Teks 24">
            <a:extLst>
              <a:ext uri="{FF2B5EF4-FFF2-40B4-BE49-F238E27FC236}">
                <a16:creationId xmlns:a16="http://schemas.microsoft.com/office/drawing/2014/main" xmlns="" id="{05EE6835-CE0E-7071-0872-8267EE4B47EF}"/>
              </a:ext>
            </a:extLst>
          </p:cNvPr>
          <p:cNvSpPr txBox="1"/>
          <p:nvPr/>
        </p:nvSpPr>
        <p:spPr>
          <a:xfrm>
            <a:off x="7980489" y="843399"/>
            <a:ext cx="4028059" cy="6093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arenR"/>
            </a:pPr>
            <a:r>
              <a:rPr lang="en-US" sz="1300" b="1" dirty="0" err="1" smtClean="0">
                <a:solidFill>
                  <a:srgbClr val="080808"/>
                </a:solidFill>
              </a:rPr>
              <a:t>Pertumbuhan</a:t>
            </a:r>
            <a:r>
              <a:rPr lang="en-US" sz="1300" b="1" dirty="0" smtClean="0">
                <a:solidFill>
                  <a:srgbClr val="080808"/>
                </a:solidFill>
              </a:rPr>
              <a:t> </a:t>
            </a:r>
            <a:r>
              <a:rPr lang="en-US" sz="1300" b="1" dirty="0" err="1" smtClean="0">
                <a:solidFill>
                  <a:srgbClr val="080808"/>
                </a:solidFill>
              </a:rPr>
              <a:t>YoY</a:t>
            </a:r>
            <a:r>
              <a:rPr lang="en-US" sz="1300" b="1" dirty="0" smtClean="0">
                <a:solidFill>
                  <a:srgbClr val="080808"/>
                </a:solidFill>
              </a:rPr>
              <a:t>:</a:t>
            </a:r>
            <a:endParaRPr lang="en-US" sz="1300" b="1" dirty="0">
              <a:solidFill>
                <a:srgbClr val="080808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yang </a:t>
            </a:r>
            <a:r>
              <a:rPr lang="en-US" sz="1300" dirty="0" err="1" smtClean="0">
                <a:solidFill>
                  <a:srgbClr val="080808"/>
                </a:solidFill>
              </a:rPr>
              <a:t>mencatat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pertumbuhan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b="1" dirty="0" err="1" smtClean="0">
                <a:solidFill>
                  <a:srgbClr val="080808"/>
                </a:solidFill>
              </a:rPr>
              <a:t>tertinggi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adalah</a:t>
            </a:r>
            <a:r>
              <a:rPr lang="en-US" sz="1300" dirty="0">
                <a:solidFill>
                  <a:srgbClr val="080808"/>
                </a:solidFill>
              </a:rPr>
              <a:t> </a:t>
            </a:r>
            <a:r>
              <a:rPr lang="en-US" sz="1300" b="1" dirty="0" smtClean="0">
                <a:solidFill>
                  <a:srgbClr val="080808"/>
                </a:solidFill>
              </a:rPr>
              <a:t>PBB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dengan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kenaikan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b="1" dirty="0" smtClean="0">
                <a:solidFill>
                  <a:srgbClr val="080808"/>
                </a:solidFill>
              </a:rPr>
              <a:t>117,73 </a:t>
            </a:r>
            <a:r>
              <a:rPr lang="en-US" sz="1300" b="1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, </a:t>
            </a:r>
            <a:r>
              <a:rPr lang="en-US" sz="1300" dirty="0" err="1" smtClean="0">
                <a:solidFill>
                  <a:srgbClr val="080808"/>
                </a:solidFill>
              </a:rPr>
              <a:t>diikuti</a:t>
            </a:r>
            <a:r>
              <a:rPr lang="en-US" sz="1300" dirty="0">
                <a:solidFill>
                  <a:srgbClr val="080808"/>
                </a:solidFill>
              </a:rPr>
              <a:t> </a:t>
            </a:r>
            <a:r>
              <a:rPr lang="en-US" sz="1300" b="1" dirty="0" smtClean="0">
                <a:solidFill>
                  <a:srgbClr val="080808"/>
                </a:solidFill>
              </a:rPr>
              <a:t>BPHTB </a:t>
            </a:r>
            <a:r>
              <a:rPr lang="en-US" sz="1300" b="1" dirty="0" err="1" smtClean="0">
                <a:solidFill>
                  <a:srgbClr val="080808"/>
                </a:solidFill>
              </a:rPr>
              <a:t>sebesar</a:t>
            </a:r>
            <a:r>
              <a:rPr lang="en-US" sz="1300" b="1" dirty="0" smtClean="0">
                <a:solidFill>
                  <a:srgbClr val="080808"/>
                </a:solidFill>
              </a:rPr>
              <a:t> 32,89 </a:t>
            </a:r>
            <a:r>
              <a:rPr lang="en-US" sz="1300" b="1" dirty="0" err="1" smtClean="0">
                <a:solidFill>
                  <a:srgbClr val="080808"/>
                </a:solidFill>
              </a:rPr>
              <a:t>persen</a:t>
            </a:r>
            <a:endParaRPr lang="en-US" sz="1300" b="1" dirty="0" smtClean="0">
              <a:solidFill>
                <a:srgbClr val="080808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1300" dirty="0" err="1" smtClean="0">
                <a:solidFill>
                  <a:srgbClr val="080808"/>
                </a:solidFill>
              </a:rPr>
              <a:t>Beberapa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jenis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masih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tumbuh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positif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seperti</a:t>
            </a:r>
            <a:r>
              <a:rPr lang="en-US" sz="1300" dirty="0" smtClean="0">
                <a:solidFill>
                  <a:srgbClr val="080808"/>
                </a:solidFill>
              </a:rPr>
              <a:t> PBJT </a:t>
            </a:r>
            <a:r>
              <a:rPr lang="en-US" sz="1300" dirty="0" err="1" smtClean="0">
                <a:solidFill>
                  <a:srgbClr val="080808"/>
                </a:solidFill>
              </a:rPr>
              <a:t>Jasa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Perhotelan</a:t>
            </a:r>
            <a:r>
              <a:rPr lang="en-US" sz="1300" dirty="0" smtClean="0">
                <a:solidFill>
                  <a:srgbClr val="080808"/>
                </a:solidFill>
              </a:rPr>
              <a:t> (13,63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 </a:t>
            </a:r>
            <a:r>
              <a:rPr lang="en-US" sz="1300" dirty="0" err="1" smtClean="0">
                <a:solidFill>
                  <a:srgbClr val="080808"/>
                </a:solidFill>
              </a:rPr>
              <a:t>dan</a:t>
            </a:r>
            <a:r>
              <a:rPr lang="en-US" sz="1300" dirty="0" smtClean="0">
                <a:solidFill>
                  <a:srgbClr val="080808"/>
                </a:solidFill>
              </a:rPr>
              <a:t> PBJT </a:t>
            </a:r>
            <a:r>
              <a:rPr lang="en-US" sz="1300" dirty="0" err="1" smtClean="0">
                <a:solidFill>
                  <a:srgbClr val="080808"/>
                </a:solidFill>
              </a:rPr>
              <a:t>Tenaga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Listrik</a:t>
            </a:r>
            <a:r>
              <a:rPr lang="en-US" sz="1300" dirty="0" smtClean="0">
                <a:solidFill>
                  <a:srgbClr val="080808"/>
                </a:solidFill>
              </a:rPr>
              <a:t> (2,42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). </a:t>
            </a:r>
            <a:r>
              <a:rPr lang="en-US" sz="1300" dirty="0" err="1" smtClean="0">
                <a:solidFill>
                  <a:srgbClr val="080808"/>
                </a:solidFill>
              </a:rPr>
              <a:t>Realisasi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Pendapatan</a:t>
            </a:r>
            <a:r>
              <a:rPr lang="en-US" sz="1300" dirty="0" smtClean="0">
                <a:solidFill>
                  <a:srgbClr val="080808"/>
                </a:solidFill>
              </a:rPr>
              <a:t> Transfer </a:t>
            </a:r>
            <a:r>
              <a:rPr lang="en-US" sz="1300" dirty="0" err="1" smtClean="0">
                <a:solidFill>
                  <a:srgbClr val="080808"/>
                </a:solidFill>
              </a:rPr>
              <a:t>tercapai</a:t>
            </a:r>
            <a:r>
              <a:rPr lang="en-US" sz="1300" dirty="0" smtClean="0">
                <a:solidFill>
                  <a:srgbClr val="080808"/>
                </a:solidFill>
              </a:rPr>
              <a:t> 32,34%. </a:t>
            </a:r>
            <a:r>
              <a:rPr lang="en-US" sz="1300" dirty="0" err="1" smtClean="0">
                <a:solidFill>
                  <a:srgbClr val="080808"/>
                </a:solidFill>
              </a:rPr>
              <a:t>Sebaliknya</a:t>
            </a:r>
            <a:r>
              <a:rPr lang="en-US" sz="1300" dirty="0" smtClean="0">
                <a:solidFill>
                  <a:srgbClr val="080808"/>
                </a:solidFill>
              </a:rPr>
              <a:t>, </a:t>
            </a:r>
            <a:r>
              <a:rPr lang="en-US" sz="1300" dirty="0" err="1" smtClean="0">
                <a:solidFill>
                  <a:srgbClr val="080808"/>
                </a:solidFill>
              </a:rPr>
              <a:t>kontraksi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cukup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dalam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terjadi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pada</a:t>
            </a:r>
            <a:r>
              <a:rPr lang="en-US" sz="1300" dirty="0" smtClean="0">
                <a:solidFill>
                  <a:srgbClr val="080808"/>
                </a:solidFill>
              </a:rPr>
              <a:t> PBJT </a:t>
            </a:r>
            <a:r>
              <a:rPr lang="en-US" sz="1300" dirty="0" err="1" smtClean="0">
                <a:solidFill>
                  <a:srgbClr val="080808"/>
                </a:solidFill>
              </a:rPr>
              <a:t>Kesenian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dan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Hiburan</a:t>
            </a:r>
            <a:r>
              <a:rPr lang="en-US" sz="1300" dirty="0" smtClean="0">
                <a:solidFill>
                  <a:srgbClr val="080808"/>
                </a:solidFill>
              </a:rPr>
              <a:t> (-32,77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), </a:t>
            </a: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Reklame</a:t>
            </a:r>
            <a:r>
              <a:rPr lang="en-US" sz="1300" dirty="0" smtClean="0">
                <a:solidFill>
                  <a:srgbClr val="080808"/>
                </a:solidFill>
              </a:rPr>
              <a:t> (-24,20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), </a:t>
            </a: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Sarang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Burung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Walet</a:t>
            </a:r>
            <a:r>
              <a:rPr lang="en-US" sz="1300" dirty="0" smtClean="0">
                <a:solidFill>
                  <a:srgbClr val="080808"/>
                </a:solidFill>
              </a:rPr>
              <a:t> (-56,35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), </a:t>
            </a:r>
            <a:r>
              <a:rPr lang="en-US" sz="1300" dirty="0" err="1" smtClean="0">
                <a:solidFill>
                  <a:srgbClr val="080808"/>
                </a:solidFill>
              </a:rPr>
              <a:t>serta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Mineral (-41,24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</a:t>
            </a:r>
          </a:p>
          <a:p>
            <a:pPr marL="342900" indent="-342900" algn="l">
              <a:buFont typeface="+mj-lt"/>
              <a:buAutoNum type="arabicParenR"/>
            </a:pPr>
            <a:r>
              <a:rPr lang="en-US" sz="1300" b="1" dirty="0" err="1" smtClean="0">
                <a:solidFill>
                  <a:srgbClr val="080808"/>
                </a:solidFill>
              </a:rPr>
              <a:t>Pertumbuhan</a:t>
            </a:r>
            <a:r>
              <a:rPr lang="en-US" sz="1300" b="1" dirty="0" smtClean="0">
                <a:solidFill>
                  <a:srgbClr val="080808"/>
                </a:solidFill>
              </a:rPr>
              <a:t> q-to-q:</a:t>
            </a:r>
            <a:endParaRPr lang="en-US" sz="1300" b="1" dirty="0">
              <a:solidFill>
                <a:srgbClr val="080808"/>
              </a:solidFill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300" dirty="0" smtClean="0">
                <a:solidFill>
                  <a:srgbClr val="080808"/>
                </a:solidFill>
              </a:rPr>
              <a:t>Kinerja terbaik dicatat oleh PBJT Kesenian dan Hiburan (79,19 persen) dan Pajak Reklame (45,56 persen) yang menunjukkan peningkatan aktivitas ekonomi setelah akhir tahun.</a:t>
            </a:r>
            <a:r>
              <a:rPr lang="en-US" sz="1300" dirty="0" smtClean="0">
                <a:solidFill>
                  <a:srgbClr val="080808"/>
                </a:solidFill>
              </a:rPr>
              <a:t>DBH </a:t>
            </a:r>
            <a:r>
              <a:rPr lang="en-US" sz="1300" dirty="0" err="1" smtClean="0">
                <a:solidFill>
                  <a:srgbClr val="080808"/>
                </a:solidFill>
              </a:rPr>
              <a:t>Reguler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terealisasi</a:t>
            </a:r>
            <a:r>
              <a:rPr lang="en-US" sz="1300" dirty="0" smtClean="0">
                <a:solidFill>
                  <a:srgbClr val="080808"/>
                </a:solidFill>
              </a:rPr>
              <a:t> 40,01%. </a:t>
            </a:r>
            <a:r>
              <a:rPr lang="en-US" sz="1300" dirty="0" err="1" smtClean="0">
                <a:solidFill>
                  <a:srgbClr val="080808"/>
                </a:solidFill>
              </a:rPr>
              <a:t>Namun</a:t>
            </a:r>
            <a:r>
              <a:rPr lang="en-US" sz="1300" dirty="0" smtClean="0">
                <a:solidFill>
                  <a:srgbClr val="080808"/>
                </a:solidFill>
              </a:rPr>
              <a:t>, </a:t>
            </a:r>
            <a:r>
              <a:rPr lang="en-US" sz="1300" dirty="0" err="1" smtClean="0">
                <a:solidFill>
                  <a:srgbClr val="080808"/>
                </a:solidFill>
              </a:rPr>
              <a:t>kontraksi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tajam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terjadi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pada</a:t>
            </a:r>
            <a:r>
              <a:rPr lang="en-US" sz="1300" dirty="0" smtClean="0">
                <a:solidFill>
                  <a:srgbClr val="080808"/>
                </a:solidFill>
              </a:rPr>
              <a:t> PBJT </a:t>
            </a:r>
            <a:r>
              <a:rPr lang="en-US" sz="1300" dirty="0" err="1" smtClean="0">
                <a:solidFill>
                  <a:srgbClr val="080808"/>
                </a:solidFill>
              </a:rPr>
              <a:t>Makanan</a:t>
            </a:r>
            <a:r>
              <a:rPr lang="en-US" sz="1300" dirty="0" smtClean="0">
                <a:solidFill>
                  <a:srgbClr val="080808"/>
                </a:solidFill>
              </a:rPr>
              <a:t>/</a:t>
            </a:r>
            <a:r>
              <a:rPr lang="en-US" sz="1300" dirty="0" err="1" smtClean="0">
                <a:solidFill>
                  <a:srgbClr val="080808"/>
                </a:solidFill>
              </a:rPr>
              <a:t>Minuman</a:t>
            </a:r>
            <a:r>
              <a:rPr lang="en-US" sz="1300" dirty="0" smtClean="0">
                <a:solidFill>
                  <a:srgbClr val="080808"/>
                </a:solidFill>
              </a:rPr>
              <a:t> (-59,66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), PBB (-69,74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), </a:t>
            </a:r>
            <a:r>
              <a:rPr lang="en-US" sz="1300" dirty="0" err="1" smtClean="0">
                <a:solidFill>
                  <a:srgbClr val="080808"/>
                </a:solidFill>
              </a:rPr>
              <a:t>serta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Sarang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Burung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Walet</a:t>
            </a:r>
            <a:r>
              <a:rPr lang="en-US" sz="1300" dirty="0" smtClean="0">
                <a:solidFill>
                  <a:srgbClr val="080808"/>
                </a:solidFill>
              </a:rPr>
              <a:t> (-82,81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300" dirty="0" err="1" smtClean="0">
                <a:solidFill>
                  <a:srgbClr val="080808"/>
                </a:solidFill>
              </a:rPr>
              <a:t>Beberapa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jenis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pajak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lainnya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masih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mengalami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penurunan</a:t>
            </a:r>
            <a:r>
              <a:rPr lang="en-US" sz="1300" dirty="0" smtClean="0">
                <a:solidFill>
                  <a:srgbClr val="080808"/>
                </a:solidFill>
              </a:rPr>
              <a:t> </a:t>
            </a:r>
            <a:r>
              <a:rPr lang="en-US" sz="1300" dirty="0" err="1" smtClean="0">
                <a:solidFill>
                  <a:srgbClr val="080808"/>
                </a:solidFill>
              </a:rPr>
              <a:t>moderat</a:t>
            </a:r>
            <a:r>
              <a:rPr lang="en-US" sz="1300" dirty="0" smtClean="0">
                <a:solidFill>
                  <a:srgbClr val="080808"/>
                </a:solidFill>
              </a:rPr>
              <a:t>, </a:t>
            </a:r>
            <a:r>
              <a:rPr lang="en-US" sz="1300" dirty="0" err="1" smtClean="0">
                <a:solidFill>
                  <a:srgbClr val="080808"/>
                </a:solidFill>
              </a:rPr>
              <a:t>seperti</a:t>
            </a:r>
            <a:r>
              <a:rPr lang="en-US" sz="1300" dirty="0" smtClean="0">
                <a:solidFill>
                  <a:srgbClr val="080808"/>
                </a:solidFill>
              </a:rPr>
              <a:t> PBJT </a:t>
            </a:r>
            <a:r>
              <a:rPr lang="en-US" sz="1300" dirty="0" err="1" smtClean="0">
                <a:solidFill>
                  <a:srgbClr val="080808"/>
                </a:solidFill>
              </a:rPr>
              <a:t>Perhotelan</a:t>
            </a:r>
            <a:r>
              <a:rPr lang="en-US" sz="1300" dirty="0" smtClean="0">
                <a:solidFill>
                  <a:srgbClr val="080808"/>
                </a:solidFill>
              </a:rPr>
              <a:t> (-23,32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 </a:t>
            </a:r>
            <a:r>
              <a:rPr lang="en-US" sz="1300" dirty="0" err="1" smtClean="0">
                <a:solidFill>
                  <a:srgbClr val="080808"/>
                </a:solidFill>
              </a:rPr>
              <a:t>dan</a:t>
            </a:r>
            <a:r>
              <a:rPr lang="en-US" sz="1300" dirty="0" smtClean="0">
                <a:solidFill>
                  <a:srgbClr val="080808"/>
                </a:solidFill>
              </a:rPr>
              <a:t> BPHTB (-19,75 </a:t>
            </a:r>
            <a:r>
              <a:rPr lang="en-US" sz="1300" dirty="0" err="1" smtClean="0">
                <a:solidFill>
                  <a:srgbClr val="080808"/>
                </a:solidFill>
              </a:rPr>
              <a:t>persen</a:t>
            </a:r>
            <a:r>
              <a:rPr lang="en-US" sz="1300" dirty="0" smtClean="0">
                <a:solidFill>
                  <a:srgbClr val="080808"/>
                </a:solidFill>
              </a:rPr>
              <a:t>).</a:t>
            </a:r>
            <a:endParaRPr lang="en-US" sz="1300" dirty="0">
              <a:solidFill>
                <a:srgbClr val="080808"/>
              </a:solidFill>
            </a:endParaRPr>
          </a:p>
        </p:txBody>
      </p:sp>
      <p:sp>
        <p:nvSpPr>
          <p:cNvPr id="16" name="object 14"/>
          <p:cNvSpPr txBox="1">
            <a:spLocks/>
          </p:cNvSpPr>
          <p:nvPr/>
        </p:nvSpPr>
        <p:spPr>
          <a:xfrm>
            <a:off x="498379" y="47646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ea typeface="+mj-ea"/>
                <a:cs typeface="Franklin Gothic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1 . PAJAK DAERAH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276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4" name="object 14"/>
          <p:cNvSpPr txBox="1">
            <a:spLocks/>
          </p:cNvSpPr>
          <p:nvPr/>
        </p:nvSpPr>
        <p:spPr>
          <a:xfrm>
            <a:off x="357631" y="79375"/>
            <a:ext cx="8749665" cy="641329"/>
          </a:xfrm>
          <a:prstGeom prst="rect">
            <a:avLst/>
          </a:prstGeom>
        </p:spPr>
        <p:txBody>
          <a:bodyPr vert="horz" wrap="square" lIns="0" tIns="147447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Franklin Gothic Medium"/>
                <a:ea typeface="+mj-ea"/>
                <a:cs typeface="Franklin Gothic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2 . RETRIBUSI DAERAH</a:t>
            </a:r>
            <a:endParaRPr lang="en-US" sz="3200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69975"/>
            <a:ext cx="7559156" cy="406506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7921245" y="1455903"/>
            <a:ext cx="3990593" cy="246221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 2025, </a:t>
            </a:r>
            <a:r>
              <a:rPr lang="en-US" sz="1400" dirty="0" err="1"/>
              <a:t>realisasi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Daerah </a:t>
            </a:r>
            <a:r>
              <a:rPr lang="en-US" sz="1400" b="1" dirty="0" err="1"/>
              <a:t>Kabupaten</a:t>
            </a:r>
            <a:r>
              <a:rPr lang="en-US" sz="1400" b="1" dirty="0"/>
              <a:t> </a:t>
            </a:r>
            <a:r>
              <a:rPr lang="en-US" sz="1400" b="1" dirty="0" err="1"/>
              <a:t>Kutai</a:t>
            </a:r>
            <a:r>
              <a:rPr lang="en-US" sz="1400" b="1" dirty="0"/>
              <a:t> </a:t>
            </a:r>
            <a:r>
              <a:rPr lang="en-US" sz="1400" b="1" dirty="0" err="1"/>
              <a:t>Kartanegara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b="1" dirty="0"/>
              <a:t>Rp86,95 </a:t>
            </a:r>
            <a:r>
              <a:rPr lang="en-US" sz="1400" b="1" dirty="0" err="1"/>
              <a:t>miliar</a:t>
            </a:r>
            <a:r>
              <a:rPr lang="en-US" sz="1400" dirty="0"/>
              <a:t>,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b="1" dirty="0"/>
              <a:t>7.919,49%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dibandingkan</a:t>
            </a:r>
            <a:r>
              <a:rPr lang="en-US" sz="1400" dirty="0"/>
              <a:t> </a:t>
            </a:r>
            <a:r>
              <a:rPr lang="en-US" sz="1400" dirty="0" err="1"/>
              <a:t>Triwulan</a:t>
            </a:r>
            <a:r>
              <a:rPr lang="en-US" sz="1400" dirty="0"/>
              <a:t> I 2024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3.769,58% (</a:t>
            </a:r>
            <a:r>
              <a:rPr lang="en-US" sz="1400" b="1" dirty="0" smtClean="0"/>
              <a:t>q to q</a:t>
            </a:r>
            <a:r>
              <a:rPr lang="en-US" sz="1400" b="1" dirty="0"/>
              <a:t>)</a:t>
            </a:r>
            <a:r>
              <a:rPr lang="en-US" sz="1400" dirty="0"/>
              <a:t>. </a:t>
            </a:r>
            <a:r>
              <a:rPr lang="en-US" sz="1400" dirty="0" err="1"/>
              <a:t>Lonjakan</a:t>
            </a:r>
            <a:r>
              <a:rPr lang="en-US" sz="1400" dirty="0"/>
              <a:t> </a:t>
            </a:r>
            <a:r>
              <a:rPr lang="en-US" sz="1400" dirty="0" err="1"/>
              <a:t>besar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b="1" dirty="0" err="1"/>
              <a:t>perubahan</a:t>
            </a:r>
            <a:r>
              <a:rPr lang="en-US" sz="1400" b="1" dirty="0"/>
              <a:t> </a:t>
            </a:r>
            <a:r>
              <a:rPr lang="en-US" sz="1400" b="1" dirty="0" err="1"/>
              <a:t>klasifikasi</a:t>
            </a:r>
            <a:r>
              <a:rPr lang="en-US" sz="1400" b="1" dirty="0"/>
              <a:t> </a:t>
            </a:r>
            <a:r>
              <a:rPr lang="en-US" sz="1400" b="1" dirty="0" err="1"/>
              <a:t>dalam</a:t>
            </a:r>
            <a:r>
              <a:rPr lang="en-US" sz="1400" b="1" dirty="0"/>
              <a:t> UU </a:t>
            </a:r>
            <a:r>
              <a:rPr lang="en-US" sz="1400" b="1" dirty="0" smtClean="0"/>
              <a:t>No 1 </a:t>
            </a:r>
            <a:r>
              <a:rPr lang="en-US" sz="1400" b="1" dirty="0" err="1" smtClean="0"/>
              <a:t>Tahun</a:t>
            </a:r>
            <a:r>
              <a:rPr lang="en-US" sz="1400" b="1" dirty="0" smtClean="0"/>
              <a:t> 2022 </a:t>
            </a:r>
            <a:r>
              <a:rPr lang="en-US" sz="1400" b="1" dirty="0" err="1" smtClean="0"/>
              <a:t>tentang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Hubungan</a:t>
            </a:r>
            <a:r>
              <a:rPr lang="en-US" sz="1400" b="1" dirty="0" smtClean="0"/>
              <a:t> </a:t>
            </a:r>
            <a:r>
              <a:rPr lang="en-US" sz="1400" b="1" dirty="0" err="1"/>
              <a:t>Keuangan</a:t>
            </a:r>
            <a:r>
              <a:rPr lang="en-US" sz="1400" b="1" dirty="0"/>
              <a:t> </a:t>
            </a:r>
            <a:r>
              <a:rPr lang="en-US" sz="1400" b="1" dirty="0" err="1"/>
              <a:t>antara</a:t>
            </a:r>
            <a:r>
              <a:rPr lang="en-US" sz="1400" b="1" dirty="0"/>
              <a:t> </a:t>
            </a:r>
            <a:r>
              <a:rPr lang="en-US" sz="1400" b="1" dirty="0" err="1"/>
              <a:t>Pemerintah</a:t>
            </a:r>
            <a:r>
              <a:rPr lang="en-US" sz="1400" b="1" dirty="0"/>
              <a:t> </a:t>
            </a:r>
            <a:r>
              <a:rPr lang="en-US" sz="1400" b="1" dirty="0" err="1"/>
              <a:t>Pusat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Daerah (UU HKPD)</a:t>
            </a:r>
            <a:r>
              <a:rPr lang="en-US" sz="1400" dirty="0"/>
              <a:t>, di </a:t>
            </a:r>
            <a:r>
              <a:rPr lang="en-US" sz="1400" dirty="0" err="1"/>
              <a:t>mana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b="1" dirty="0"/>
              <a:t>BLUD</a:t>
            </a:r>
            <a:r>
              <a:rPr lang="en-US" sz="1400" dirty="0"/>
              <a:t> </a:t>
            </a:r>
            <a:r>
              <a:rPr lang="en-US" sz="1400" dirty="0" err="1"/>
              <a:t>dialihkan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Pelayanan</a:t>
            </a:r>
            <a:r>
              <a:rPr lang="en-US" sz="1400" b="1" dirty="0"/>
              <a:t> </a:t>
            </a:r>
            <a:r>
              <a:rPr lang="en-US" sz="1400" b="1" dirty="0" err="1"/>
              <a:t>Kesehatan</a:t>
            </a:r>
            <a:r>
              <a:rPr lang="en-US" sz="1400" dirty="0"/>
              <a:t>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masuk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kategori</a:t>
            </a:r>
            <a:r>
              <a:rPr lang="en-US" sz="1400" dirty="0"/>
              <a:t> </a:t>
            </a:r>
            <a:r>
              <a:rPr lang="en-US" sz="1400" dirty="0" err="1"/>
              <a:t>Retribusi</a:t>
            </a:r>
            <a:r>
              <a:rPr lang="en-US" sz="1400" dirty="0"/>
              <a:t> </a:t>
            </a:r>
            <a:r>
              <a:rPr lang="en-US" sz="1400" dirty="0" err="1"/>
              <a:t>Jasa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. </a:t>
            </a: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631" y="234822"/>
            <a:ext cx="761428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spc="-250" dirty="0" smtClean="0">
                <a:solidFill>
                  <a:srgbClr val="E22127"/>
                </a:solidFill>
              </a:rPr>
              <a:t>1 . 2 </a:t>
            </a:r>
            <a:r>
              <a:rPr lang="en-US" sz="3200" spc="-250" dirty="0">
                <a:solidFill>
                  <a:srgbClr val="E22127"/>
                </a:solidFill>
              </a:rPr>
              <a:t>. </a:t>
            </a:r>
            <a:r>
              <a:rPr lang="en-US" sz="3200" spc="-250" dirty="0" smtClean="0">
                <a:solidFill>
                  <a:srgbClr val="E22127"/>
                </a:solidFill>
              </a:rPr>
              <a:t>RETRIBUSI </a:t>
            </a:r>
            <a:r>
              <a:rPr lang="en-US" sz="3200" spc="-250" dirty="0">
                <a:solidFill>
                  <a:srgbClr val="E22127"/>
                </a:solidFill>
              </a:rPr>
              <a:t>DAERAH</a:t>
            </a:r>
            <a:endParaRPr lang="en-US" sz="3200" dirty="0"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635">
              <a:lnSpc>
                <a:spcPts val="1435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  <p:sp>
        <p:nvSpPr>
          <p:cNvPr id="41" name="Freeform 20"/>
          <p:cNvSpPr/>
          <p:nvPr/>
        </p:nvSpPr>
        <p:spPr>
          <a:xfrm>
            <a:off x="10515600" y="-2634"/>
            <a:ext cx="773796" cy="861764"/>
          </a:xfrm>
          <a:custGeom>
            <a:avLst/>
            <a:gdLst/>
            <a:ahLst/>
            <a:cxnLst/>
            <a:rect l="l" t="t" r="r" b="b"/>
            <a:pathLst>
              <a:path w="1081045" h="1351857">
                <a:moveTo>
                  <a:pt x="0" y="0"/>
                </a:moveTo>
                <a:lnTo>
                  <a:pt x="1081045" y="0"/>
                </a:lnTo>
                <a:lnTo>
                  <a:pt x="1081045" y="1351856"/>
                </a:lnTo>
                <a:lnTo>
                  <a:pt x="0" y="1351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993775"/>
            <a:ext cx="6425165" cy="38310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6705601" y="1069975"/>
            <a:ext cx="5206238" cy="526297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Retribusi</a:t>
            </a:r>
            <a:r>
              <a:rPr lang="en-US" sz="1400" dirty="0"/>
              <a:t> </a:t>
            </a:r>
            <a:r>
              <a:rPr lang="en-US" sz="1400" dirty="0" err="1"/>
              <a:t>Jasa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</a:t>
            </a:r>
            <a:r>
              <a:rPr lang="en-US" sz="1400" dirty="0" err="1"/>
              <a:t>melonjak</a:t>
            </a:r>
            <a:r>
              <a:rPr lang="en-US" sz="1400" dirty="0"/>
              <a:t> </a:t>
            </a:r>
            <a:r>
              <a:rPr lang="en-US" sz="1400" b="1" dirty="0"/>
              <a:t>79.974,69%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53.363,19% (q-to-q)</a:t>
            </a:r>
            <a:r>
              <a:rPr lang="en-US" sz="1400" dirty="0"/>
              <a:t>,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pencatatan</a:t>
            </a:r>
            <a:r>
              <a:rPr lang="en-US" sz="1400" dirty="0"/>
              <a:t> </a:t>
            </a:r>
            <a:r>
              <a:rPr lang="en-US" sz="1400" dirty="0" err="1"/>
              <a:t>baru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Pelayanan</a:t>
            </a:r>
            <a:r>
              <a:rPr lang="en-US" sz="1400" b="1" dirty="0"/>
              <a:t> </a:t>
            </a:r>
            <a:r>
              <a:rPr lang="en-US" sz="1400" b="1" dirty="0" err="1"/>
              <a:t>Kesehatan</a:t>
            </a:r>
            <a:r>
              <a:rPr lang="en-US" sz="1400" dirty="0"/>
              <a:t> </a:t>
            </a:r>
            <a:r>
              <a:rPr lang="en-US" sz="1400" dirty="0" err="1"/>
              <a:t>sebesar</a:t>
            </a:r>
            <a:r>
              <a:rPr lang="en-US" sz="1400" dirty="0"/>
              <a:t> Rp86,09 </a:t>
            </a:r>
            <a:r>
              <a:rPr lang="en-US" sz="1400" dirty="0" err="1"/>
              <a:t>miliar</a:t>
            </a:r>
            <a:r>
              <a:rPr lang="en-US" sz="1400" dirty="0"/>
              <a:t>.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signifikan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diikuti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Pelayanan</a:t>
            </a:r>
            <a:r>
              <a:rPr lang="en-US" sz="1400" b="1" dirty="0"/>
              <a:t> </a:t>
            </a:r>
            <a:r>
              <a:rPr lang="en-US" sz="1400" b="1" dirty="0" err="1"/>
              <a:t>Pasar</a:t>
            </a:r>
            <a:r>
              <a:rPr lang="en-US" sz="1400" dirty="0"/>
              <a:t> yang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167,28%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64,49% (q-to-q)</a:t>
            </a:r>
            <a:r>
              <a:rPr lang="en-US" sz="1400" dirty="0"/>
              <a:t>. </a:t>
            </a:r>
            <a:r>
              <a:rPr lang="en-US" sz="1400" dirty="0" err="1"/>
              <a:t>Pertumbuhan</a:t>
            </a:r>
            <a:r>
              <a:rPr lang="en-US" sz="1400" dirty="0"/>
              <a:t> </a:t>
            </a:r>
            <a:r>
              <a:rPr lang="en-US" sz="1400" dirty="0" err="1"/>
              <a:t>pasar</a:t>
            </a:r>
            <a:r>
              <a:rPr lang="en-US" sz="1400" dirty="0"/>
              <a:t>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perdagangan</a:t>
            </a:r>
            <a:r>
              <a:rPr lang="en-US" sz="1400" dirty="0"/>
              <a:t> </a:t>
            </a:r>
            <a:r>
              <a:rPr lang="en-US" sz="1400" dirty="0" err="1"/>
              <a:t>tradisional</a:t>
            </a:r>
            <a:r>
              <a:rPr lang="en-US" sz="1400" dirty="0"/>
              <a:t> di </a:t>
            </a:r>
            <a:r>
              <a:rPr lang="en-US" sz="1400" dirty="0" err="1"/>
              <a:t>Kukar</a:t>
            </a:r>
            <a:r>
              <a:rPr lang="en-US" sz="1400" dirty="0"/>
              <a:t>,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naiknya</a:t>
            </a:r>
            <a:r>
              <a:rPr lang="en-US" sz="1400" dirty="0"/>
              <a:t> </a:t>
            </a:r>
            <a:r>
              <a:rPr lang="en-US" sz="1400" dirty="0" err="1"/>
              <a:t>mobilitas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kebutuhan</a:t>
            </a:r>
            <a:r>
              <a:rPr lang="en-US" sz="1400" dirty="0"/>
              <a:t> </a:t>
            </a:r>
            <a:r>
              <a:rPr lang="en-US" sz="1400" dirty="0" err="1"/>
              <a:t>bahan</a:t>
            </a:r>
            <a:r>
              <a:rPr lang="en-US" sz="1400" dirty="0"/>
              <a:t> </a:t>
            </a:r>
            <a:r>
              <a:rPr lang="en-US" sz="1400" dirty="0" err="1"/>
              <a:t>pokok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perputaran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tambang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perkebunan</a:t>
            </a:r>
            <a:r>
              <a:rPr lang="en-US" sz="1400" dirty="0"/>
              <a:t> di </a:t>
            </a:r>
            <a:r>
              <a:rPr lang="en-US" sz="1400" dirty="0" err="1"/>
              <a:t>Kaltim</a:t>
            </a:r>
            <a:r>
              <a:rPr lang="en-US" sz="1400" dirty="0"/>
              <a:t>. </a:t>
            </a:r>
            <a:r>
              <a:rPr lang="en-US" sz="1400" dirty="0" err="1"/>
              <a:t>Namun</a:t>
            </a:r>
            <a:r>
              <a:rPr lang="en-US" sz="1400" dirty="0"/>
              <a:t>,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semua</a:t>
            </a:r>
            <a:r>
              <a:rPr lang="en-US" sz="1400" dirty="0"/>
              <a:t> </a:t>
            </a:r>
            <a:r>
              <a:rPr lang="en-US" sz="1400" dirty="0" err="1"/>
              <a:t>subjenis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, </a:t>
            </a:r>
            <a:r>
              <a:rPr lang="en-US" sz="1400" dirty="0" err="1"/>
              <a:t>misalnya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Parkir</a:t>
            </a:r>
            <a:r>
              <a:rPr lang="en-US" sz="1400" b="1" dirty="0"/>
              <a:t> </a:t>
            </a:r>
            <a:r>
              <a:rPr lang="en-US" sz="1400" b="1" dirty="0" err="1"/>
              <a:t>Tepi</a:t>
            </a:r>
            <a:r>
              <a:rPr lang="en-US" sz="1400" b="1" dirty="0"/>
              <a:t> </a:t>
            </a:r>
            <a:r>
              <a:rPr lang="en-US" sz="1400" b="1" dirty="0" err="1"/>
              <a:t>Jalan</a:t>
            </a:r>
            <a:r>
              <a:rPr lang="en-US" sz="1400" dirty="0"/>
              <a:t> </a:t>
            </a:r>
            <a:r>
              <a:rPr lang="en-US" sz="1400" dirty="0" err="1"/>
              <a:t>justru</a:t>
            </a:r>
            <a:r>
              <a:rPr lang="en-US" sz="1400" dirty="0"/>
              <a:t> </a:t>
            </a:r>
            <a:r>
              <a:rPr lang="en-US" sz="1400" dirty="0" err="1"/>
              <a:t>terkontraksi</a:t>
            </a:r>
            <a:r>
              <a:rPr lang="en-US" sz="1400" dirty="0"/>
              <a:t> </a:t>
            </a:r>
            <a:r>
              <a:rPr lang="en-US" sz="1400" b="1" dirty="0"/>
              <a:t>-68,39% (q-to-q)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melemahnya</a:t>
            </a:r>
            <a:r>
              <a:rPr lang="en-US" sz="1400" dirty="0"/>
              <a:t> </a:t>
            </a:r>
            <a:r>
              <a:rPr lang="en-US" sz="1400" dirty="0" err="1"/>
              <a:t>perdagangan</a:t>
            </a:r>
            <a:r>
              <a:rPr lang="en-US" sz="1400" dirty="0"/>
              <a:t> </a:t>
            </a:r>
            <a:r>
              <a:rPr lang="en-US" sz="1400" dirty="0" err="1"/>
              <a:t>ritel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beralihnya</a:t>
            </a:r>
            <a:r>
              <a:rPr lang="en-US" sz="1400" dirty="0"/>
              <a:t> </a:t>
            </a:r>
            <a:r>
              <a:rPr lang="en-US" sz="1400" dirty="0" err="1"/>
              <a:t>konsumen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pusat</a:t>
            </a:r>
            <a:r>
              <a:rPr lang="en-US" sz="1400" dirty="0"/>
              <a:t> </a:t>
            </a:r>
            <a:r>
              <a:rPr lang="en-US" sz="1400" dirty="0" err="1"/>
              <a:t>perbelanjaan</a:t>
            </a:r>
            <a:r>
              <a:rPr lang="en-US" sz="1400" dirty="0"/>
              <a:t> modern</a:t>
            </a:r>
            <a:r>
              <a:rPr lang="en-US" sz="1400" dirty="0" smtClean="0"/>
              <a:t>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Retribusi</a:t>
            </a:r>
            <a:r>
              <a:rPr lang="en-US" sz="1400" dirty="0"/>
              <a:t> </a:t>
            </a:r>
            <a:r>
              <a:rPr lang="en-US" sz="1400" dirty="0" err="1"/>
              <a:t>Jasa</a:t>
            </a:r>
            <a:r>
              <a:rPr lang="en-US" sz="1400" dirty="0"/>
              <a:t> Usaha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agregat</a:t>
            </a:r>
            <a:r>
              <a:rPr lang="en-US" sz="1400" dirty="0"/>
              <a:t> </a:t>
            </a:r>
            <a:r>
              <a:rPr lang="en-US" sz="1400" dirty="0" err="1"/>
              <a:t>menurun</a:t>
            </a:r>
            <a:r>
              <a:rPr lang="en-US" sz="1400" dirty="0"/>
              <a:t> </a:t>
            </a:r>
            <a:r>
              <a:rPr lang="en-US" sz="1400" b="1" dirty="0"/>
              <a:t>-20,53%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-61,07% (q-to-q)</a:t>
            </a:r>
            <a:r>
              <a:rPr lang="en-US" sz="1400" dirty="0"/>
              <a:t>.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dirty="0" err="1"/>
              <a:t>terbesar</a:t>
            </a:r>
            <a:r>
              <a:rPr lang="en-US" sz="1400" dirty="0"/>
              <a:t> </a:t>
            </a:r>
            <a:r>
              <a:rPr lang="en-US" sz="1400" dirty="0" err="1"/>
              <a:t>datang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Penjualan</a:t>
            </a:r>
            <a:r>
              <a:rPr lang="en-US" sz="1400" b="1" dirty="0"/>
              <a:t> </a:t>
            </a:r>
            <a:r>
              <a:rPr lang="en-US" sz="1400" b="1" dirty="0" err="1"/>
              <a:t>Produksi</a:t>
            </a:r>
            <a:r>
              <a:rPr lang="en-US" sz="1400" b="1" dirty="0"/>
              <a:t> Usaha Daerah (-67,78% 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, yang </a:t>
            </a:r>
            <a:r>
              <a:rPr lang="en-US" sz="1400" dirty="0" err="1"/>
              <a:t>dipengaruhi</a:t>
            </a:r>
            <a:r>
              <a:rPr lang="en-US" sz="1400" dirty="0"/>
              <a:t> </a:t>
            </a:r>
            <a:r>
              <a:rPr lang="en-US" sz="1400" dirty="0" err="1"/>
              <a:t>lemahnya</a:t>
            </a:r>
            <a:r>
              <a:rPr lang="en-US" sz="1400" dirty="0"/>
              <a:t> </a:t>
            </a:r>
            <a:r>
              <a:rPr lang="en-US" sz="1400" dirty="0" err="1"/>
              <a:t>sektor</a:t>
            </a:r>
            <a:r>
              <a:rPr lang="en-US" sz="1400" dirty="0"/>
              <a:t> </a:t>
            </a:r>
            <a:r>
              <a:rPr lang="en-US" sz="1400" dirty="0" err="1"/>
              <a:t>pertanian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perikanan</a:t>
            </a:r>
            <a:r>
              <a:rPr lang="en-US" sz="1400" dirty="0"/>
              <a:t> </a:t>
            </a:r>
            <a:r>
              <a:rPr lang="en-US" sz="1400" dirty="0" err="1"/>
              <a:t>kecil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biaya</a:t>
            </a:r>
            <a:r>
              <a:rPr lang="en-US" sz="1400" dirty="0"/>
              <a:t> input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</a:t>
            </a:r>
            <a:r>
              <a:rPr lang="en-US" sz="1400" dirty="0" err="1"/>
              <a:t>beli</a:t>
            </a:r>
            <a:r>
              <a:rPr lang="en-US" sz="1400" dirty="0"/>
              <a:t> yang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pulih</a:t>
            </a:r>
            <a:r>
              <a:rPr lang="en-US" sz="1400" dirty="0"/>
              <a:t> </a:t>
            </a:r>
            <a:r>
              <a:rPr lang="en-US" sz="1400" dirty="0" err="1"/>
              <a:t>sepenuhnya</a:t>
            </a:r>
            <a:r>
              <a:rPr lang="en-US" sz="1400" dirty="0"/>
              <a:t>. </a:t>
            </a:r>
            <a:r>
              <a:rPr lang="en-US" sz="1400" dirty="0" err="1"/>
              <a:t>Meski</a:t>
            </a:r>
            <a:r>
              <a:rPr lang="en-US" sz="1400" dirty="0"/>
              <a:t> </a:t>
            </a:r>
            <a:r>
              <a:rPr lang="en-US" sz="1400" dirty="0" err="1"/>
              <a:t>demikian</a:t>
            </a:r>
            <a:r>
              <a:rPr lang="en-US" sz="1400" dirty="0"/>
              <a:t>, </a:t>
            </a:r>
            <a:r>
              <a:rPr lang="en-US" sz="1400" dirty="0" err="1"/>
              <a:t>beberapa</a:t>
            </a:r>
            <a:r>
              <a:rPr lang="en-US" sz="1400" dirty="0"/>
              <a:t> </a:t>
            </a:r>
            <a:r>
              <a:rPr lang="en-US" sz="1400" dirty="0" err="1"/>
              <a:t>subjenis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, </a:t>
            </a:r>
            <a:r>
              <a:rPr lang="en-US" sz="1400" dirty="0" err="1"/>
              <a:t>misalnya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Tempat</a:t>
            </a:r>
            <a:r>
              <a:rPr lang="en-US" sz="1400" b="1" dirty="0"/>
              <a:t> </a:t>
            </a:r>
            <a:r>
              <a:rPr lang="en-US" sz="1400" b="1" dirty="0" err="1"/>
              <a:t>Khusus</a:t>
            </a:r>
            <a:r>
              <a:rPr lang="en-US" sz="1400" b="1" dirty="0"/>
              <a:t> </a:t>
            </a:r>
            <a:r>
              <a:rPr lang="en-US" sz="1400" b="1" dirty="0" err="1"/>
              <a:t>Parkir</a:t>
            </a:r>
            <a:r>
              <a:rPr lang="en-US" sz="1400" dirty="0"/>
              <a:t> </a:t>
            </a:r>
            <a:r>
              <a:rPr lang="en-US" sz="1400" dirty="0" err="1"/>
              <a:t>naik</a:t>
            </a:r>
            <a:r>
              <a:rPr lang="en-US" sz="1400" dirty="0"/>
              <a:t> </a:t>
            </a:r>
            <a:r>
              <a:rPr lang="en-US" sz="1400" b="1" dirty="0"/>
              <a:t>+238,10%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b="1" dirty="0"/>
              <a:t>5,14% (q-to-q)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</a:t>
            </a:r>
            <a:r>
              <a:rPr lang="en-US" sz="1400" b="1" dirty="0" err="1"/>
              <a:t>Pelayanan</a:t>
            </a:r>
            <a:r>
              <a:rPr lang="en-US" sz="1400" b="1" dirty="0"/>
              <a:t> </a:t>
            </a:r>
            <a:r>
              <a:rPr lang="en-US" sz="1400" b="1" dirty="0" err="1"/>
              <a:t>Kepelabuhan</a:t>
            </a:r>
            <a:r>
              <a:rPr lang="en-US" sz="1400" dirty="0"/>
              <a:t> </a:t>
            </a:r>
            <a:r>
              <a:rPr lang="en-US" sz="1400" dirty="0" err="1"/>
              <a:t>meningkat</a:t>
            </a:r>
            <a:r>
              <a:rPr lang="en-US" sz="1400" dirty="0"/>
              <a:t> </a:t>
            </a:r>
            <a:r>
              <a:rPr lang="en-US" sz="1400" b="1" dirty="0"/>
              <a:t>31,05%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, </a:t>
            </a:r>
            <a:r>
              <a:rPr lang="en-US" sz="1400" dirty="0" err="1"/>
              <a:t>mencerminkan</a:t>
            </a:r>
            <a:r>
              <a:rPr lang="en-US" sz="1400" dirty="0"/>
              <a:t> </a:t>
            </a:r>
            <a:r>
              <a:rPr lang="en-US" sz="1400" dirty="0" err="1"/>
              <a:t>meningkatnya</a:t>
            </a:r>
            <a:r>
              <a:rPr lang="en-US" sz="1400" dirty="0"/>
              <a:t> </a:t>
            </a:r>
            <a:r>
              <a:rPr lang="en-US" sz="1400" dirty="0" err="1"/>
              <a:t>arus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kendaraan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tambang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logistik</a:t>
            </a:r>
            <a:r>
              <a:rPr lang="en-US" sz="1400" dirty="0"/>
              <a:t> yang </a:t>
            </a:r>
            <a:r>
              <a:rPr lang="en-US" sz="1400" dirty="0" err="1"/>
              <a:t>makin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di </a:t>
            </a:r>
            <a:r>
              <a:rPr lang="en-US" sz="1400" dirty="0" err="1"/>
              <a:t>Kaltim</a:t>
            </a:r>
            <a:r>
              <a:rPr lang="en-US" sz="1400" dirty="0" smtClean="0"/>
              <a:t>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1EE76B9-2072-1B6D-323F-E11F1ECEC6C0}"/>
              </a:ext>
            </a:extLst>
          </p:cNvPr>
          <p:cNvSpPr txBox="1"/>
          <p:nvPr/>
        </p:nvSpPr>
        <p:spPr>
          <a:xfrm>
            <a:off x="338581" y="4818111"/>
            <a:ext cx="6096001" cy="160043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Retribusi</a:t>
            </a:r>
            <a:r>
              <a:rPr lang="en-US" sz="1400" dirty="0"/>
              <a:t> </a:t>
            </a:r>
            <a:r>
              <a:rPr lang="en-US" sz="1400" dirty="0" err="1"/>
              <a:t>Perizinan</a:t>
            </a:r>
            <a:r>
              <a:rPr lang="en-US" sz="1400" dirty="0"/>
              <a:t> </a:t>
            </a:r>
            <a:r>
              <a:rPr lang="en-US" sz="1400" dirty="0" err="1"/>
              <a:t>Tertentu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melemah</a:t>
            </a:r>
            <a:r>
              <a:rPr lang="en-US" sz="1400" dirty="0"/>
              <a:t> </a:t>
            </a:r>
            <a:r>
              <a:rPr lang="en-US" sz="1400" b="1" dirty="0"/>
              <a:t>-63,87% (</a:t>
            </a:r>
            <a:r>
              <a:rPr lang="en-US" sz="1400" b="1" dirty="0" err="1"/>
              <a:t>yoy</a:t>
            </a:r>
            <a:r>
              <a:rPr lang="en-US" sz="1400" b="1" dirty="0"/>
              <a:t>)</a:t>
            </a:r>
            <a:r>
              <a:rPr lang="en-US" sz="1400" dirty="0"/>
              <a:t>,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penurunan</a:t>
            </a:r>
            <a:r>
              <a:rPr lang="en-US" sz="1400" dirty="0"/>
              <a:t> </a:t>
            </a:r>
            <a:r>
              <a:rPr lang="en-US" sz="1400" b="1" dirty="0" err="1"/>
              <a:t>Retribusi</a:t>
            </a:r>
            <a:r>
              <a:rPr lang="en-US" sz="1400" b="1" dirty="0"/>
              <a:t> IMB</a:t>
            </a:r>
            <a:r>
              <a:rPr lang="en-US" sz="1400" dirty="0"/>
              <a:t>, </a:t>
            </a:r>
            <a:r>
              <a:rPr lang="en-US" sz="1400" dirty="0" err="1"/>
              <a:t>sejalan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berkurangnya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konstruksi</a:t>
            </a:r>
            <a:r>
              <a:rPr lang="en-US" sz="1400" dirty="0"/>
              <a:t> </a:t>
            </a:r>
            <a:r>
              <a:rPr lang="en-US" sz="1400" dirty="0" err="1"/>
              <a:t>swasta</a:t>
            </a:r>
            <a:r>
              <a:rPr lang="en-US" sz="1400" dirty="0"/>
              <a:t> di </a:t>
            </a:r>
            <a:r>
              <a:rPr lang="en-US" sz="1400" dirty="0" err="1"/>
              <a:t>Kukar</a:t>
            </a:r>
            <a:r>
              <a:rPr lang="en-US" sz="1400" dirty="0"/>
              <a:t>. </a:t>
            </a:r>
            <a:r>
              <a:rPr lang="en-US" sz="1400" dirty="0" err="1"/>
              <a:t>Perlambatan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erat</a:t>
            </a:r>
            <a:r>
              <a:rPr lang="en-US" sz="1400" dirty="0"/>
              <a:t> </a:t>
            </a:r>
            <a:r>
              <a:rPr lang="en-US" sz="1400" dirty="0" err="1"/>
              <a:t>kaitannya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tingginya</a:t>
            </a:r>
            <a:r>
              <a:rPr lang="en-US" sz="1400" dirty="0"/>
              <a:t> </a:t>
            </a:r>
            <a:r>
              <a:rPr lang="en-US" sz="1400" dirty="0" err="1"/>
              <a:t>biaya</a:t>
            </a:r>
            <a:r>
              <a:rPr lang="en-US" sz="1400" dirty="0"/>
              <a:t> material </a:t>
            </a:r>
            <a:r>
              <a:rPr lang="en-US" sz="1400" dirty="0" err="1"/>
              <a:t>bangunan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fokus</a:t>
            </a:r>
            <a:r>
              <a:rPr lang="en-US" sz="1400" dirty="0"/>
              <a:t> </a:t>
            </a:r>
            <a:r>
              <a:rPr lang="en-US" sz="1400" dirty="0" err="1"/>
              <a:t>investasi</a:t>
            </a:r>
            <a:r>
              <a:rPr lang="en-US" sz="1400" dirty="0"/>
              <a:t> yang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terserap</a:t>
            </a:r>
            <a:r>
              <a:rPr lang="en-US" sz="1400" dirty="0"/>
              <a:t> di </a:t>
            </a:r>
            <a:r>
              <a:rPr lang="en-US" sz="1400" dirty="0" err="1"/>
              <a:t>kawasan</a:t>
            </a:r>
            <a:r>
              <a:rPr lang="en-US" sz="1400" dirty="0"/>
              <a:t> </a:t>
            </a:r>
            <a:r>
              <a:rPr lang="en-US" sz="1400" b="1" dirty="0"/>
              <a:t>IKN</a:t>
            </a:r>
            <a:r>
              <a:rPr lang="en-US" sz="1400" dirty="0"/>
              <a:t>. </a:t>
            </a:r>
            <a:r>
              <a:rPr lang="en-US" sz="1400" dirty="0" err="1"/>
              <a:t>Namun</a:t>
            </a:r>
            <a:r>
              <a:rPr lang="en-US" sz="1400" dirty="0"/>
              <a:t>,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b="1" dirty="0"/>
              <a:t>q-to-q</a:t>
            </a:r>
            <a:r>
              <a:rPr lang="en-US" sz="1400" dirty="0"/>
              <a:t>, </a:t>
            </a:r>
            <a:r>
              <a:rPr lang="en-US" sz="1400" dirty="0" err="1"/>
              <a:t>kelompok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mampu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b="1" dirty="0"/>
              <a:t>84,35%</a:t>
            </a:r>
            <a:r>
              <a:rPr lang="en-US" sz="1400" dirty="0"/>
              <a:t>, </a:t>
            </a:r>
            <a:r>
              <a:rPr lang="en-US" sz="1400" dirty="0" err="1"/>
              <a:t>menandakan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geliat</a:t>
            </a:r>
            <a:r>
              <a:rPr lang="en-US" sz="1400" dirty="0"/>
              <a:t> </a:t>
            </a:r>
            <a:r>
              <a:rPr lang="en-US" sz="1400" dirty="0" err="1"/>
              <a:t>pembangunan</a:t>
            </a:r>
            <a:r>
              <a:rPr lang="en-US" sz="1400" dirty="0"/>
              <a:t> </a:t>
            </a:r>
            <a:r>
              <a:rPr lang="en-US" sz="1400" dirty="0" err="1"/>
              <a:t>skala</a:t>
            </a:r>
            <a:r>
              <a:rPr lang="en-US" sz="1400" dirty="0"/>
              <a:t> </a:t>
            </a:r>
            <a:r>
              <a:rPr lang="en-US" sz="1400" dirty="0" err="1"/>
              <a:t>kecil-menengah</a:t>
            </a:r>
            <a:r>
              <a:rPr lang="en-US" sz="1400" dirty="0"/>
              <a:t> yang </a:t>
            </a:r>
            <a:r>
              <a:rPr lang="en-US" sz="1400" dirty="0" err="1"/>
              <a:t>mulai</a:t>
            </a:r>
            <a:r>
              <a:rPr lang="en-US" sz="1400" dirty="0"/>
              <a:t> </a:t>
            </a:r>
            <a:r>
              <a:rPr lang="en-US" sz="1400" dirty="0" err="1"/>
              <a:t>bergerak</a:t>
            </a:r>
            <a:r>
              <a:rPr lang="en-US" sz="1400" dirty="0"/>
              <a:t> </a:t>
            </a:r>
            <a:r>
              <a:rPr lang="en-US" sz="1400" dirty="0" err="1"/>
              <a:t>kembali</a:t>
            </a:r>
            <a:r>
              <a:rPr lang="en-US" sz="1400" dirty="0"/>
              <a:t> </a:t>
            </a:r>
            <a:r>
              <a:rPr lang="en-US" sz="1400" dirty="0" err="1"/>
              <a:t>didorong</a:t>
            </a:r>
            <a:r>
              <a:rPr lang="en-US" sz="1400" dirty="0"/>
              <a:t> </a:t>
            </a:r>
            <a:r>
              <a:rPr lang="en-US" sz="1400" dirty="0" err="1"/>
              <a:t>investasi</a:t>
            </a:r>
            <a:r>
              <a:rPr lang="en-US" sz="1400" dirty="0"/>
              <a:t> </a:t>
            </a:r>
            <a:r>
              <a:rPr lang="en-US" sz="1400" dirty="0" err="1"/>
              <a:t>domestik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proyek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.</a:t>
            </a:r>
            <a:endParaRPr lang="en-US" sz="1400" kern="12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8982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2420</TotalTime>
  <Words>3828</Words>
  <Application>Microsoft Office PowerPoint</Application>
  <PresentationFormat>Custom</PresentationFormat>
  <Paragraphs>150</Paragraphs>
  <Slides>29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Calibri</vt:lpstr>
      <vt:lpstr>Franklin Gothic Medium</vt:lpstr>
      <vt:lpstr>Wingdings</vt:lpstr>
      <vt:lpstr>Office Theme</vt:lpstr>
      <vt:lpstr>Worksheet</vt:lpstr>
      <vt:lpstr>PowerPoint Presentation</vt:lpstr>
      <vt:lpstr>PowerPoint Presentation</vt:lpstr>
      <vt:lpstr>PENDAPATAN DAERAH KAB. KUTAI KARTANEGARA</vt:lpstr>
      <vt:lpstr>PENDAPATAN DAERAH KAB. KUTAI KARTANEGARA</vt:lpstr>
      <vt:lpstr>1 . REALISASI PENDAPATAN ASLI DAERAH (PAD) KAB. KUTAI KARTANEGARA</vt:lpstr>
      <vt:lpstr>1 . 1 . PAJAK DAERAH</vt:lpstr>
      <vt:lpstr>PowerPoint Presentation</vt:lpstr>
      <vt:lpstr>PowerPoint Presentation</vt:lpstr>
      <vt:lpstr>1 . 2 . RETRIBUSI DAERAH</vt:lpstr>
      <vt:lpstr>1 . 3 . HASIL PENGELOLAAN KEKAYAAN DAERAH YANG DIPISAHKAN</vt:lpstr>
      <vt:lpstr>1 . 4 . LAIN - LAIN PAD YAN SAH</vt:lpstr>
      <vt:lpstr>2 . PERTUMBUHANPENDAPATAN TRANSFER TRIWULAN I-2025</vt:lpstr>
      <vt:lpstr>2 . 1 . TRANSFER PEMERINTAH PUSAT</vt:lpstr>
      <vt:lpstr>2 . 1 . TRANSFER PEMERINTAH PUSAT</vt:lpstr>
      <vt:lpstr>2 . 2 . TRANSFER ANTAR DAERAH</vt:lpstr>
      <vt:lpstr>PowerPoint Presentation</vt:lpstr>
      <vt:lpstr>PENDAPATAN DAERAH KAB. KUTAI KARTANEGARA</vt:lpstr>
      <vt:lpstr>REALISASI PAD TW. II 2025 KAB. KUTAI KARTANEGARA</vt:lpstr>
      <vt:lpstr>1 . REALISASI PAD KAB. KUTAI KARTANEGARA</vt:lpstr>
      <vt:lpstr>PowerPoint Presentation</vt:lpstr>
      <vt:lpstr>1 . 1 . PAJAK DAERAH</vt:lpstr>
      <vt:lpstr>PowerPoint Presentation</vt:lpstr>
      <vt:lpstr>1 . 2 . RETRIBUSI DAERAH</vt:lpstr>
      <vt:lpstr>1 . 3 . HASIL PENGELOLAAN KEKAYAAN DAERAH YANG DIPISAHKAN</vt:lpstr>
      <vt:lpstr>1 . 4 . LAIN - LAIN PAD YAN SAH</vt:lpstr>
      <vt:lpstr>2 . PERTUMBUHANPENDAPATAN TRANSFER TRIWULAN II-2025</vt:lpstr>
      <vt:lpstr>2 . 1 . TRANSFER PEMERINTAH PUSAT</vt:lpstr>
      <vt:lpstr>2 . 1 . TRANSFER PEMERINTAH PUSAT</vt:lpstr>
      <vt:lpstr>2 . 2 . TRANSFER ANTAR DAERAH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BRS</dc:title>
  <dc:creator>UKDNAS</dc:creator>
  <cp:lastModifiedBy>ACER</cp:lastModifiedBy>
  <cp:revision>99</cp:revision>
  <dcterms:created xsi:type="dcterms:W3CDTF">2025-09-07T07:07:15Z</dcterms:created>
  <dcterms:modified xsi:type="dcterms:W3CDTF">2025-10-13T03:55:02Z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2025-08-05T00:00:00Z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2025-09-07T00:00:00Z</vt:filetime>
  </property>
  <property fmtid="{D5CDD505-2E9C-101B-9397-08002B2CF9AE}" pid="5" name="Producer">
    <vt:lpwstr>Microsoft® PowerPoint® for Microsoft 365</vt:lpwstr>
  </property>
</Properties>
</file>