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304" r:id="rId4"/>
    <p:sldId id="318" r:id="rId6"/>
    <p:sldId id="305" r:id="rId7"/>
    <p:sldId id="306" r:id="rId8"/>
    <p:sldId id="307" r:id="rId9"/>
    <p:sldId id="309" r:id="rId10"/>
    <p:sldId id="321" r:id="rId11"/>
    <p:sldId id="308" r:id="rId12"/>
    <p:sldId id="310" r:id="rId13"/>
    <p:sldId id="311" r:id="rId14"/>
    <p:sldId id="312" r:id="rId15"/>
    <p:sldId id="313" r:id="rId16"/>
    <p:sldId id="314" r:id="rId17"/>
    <p:sldId id="319" r:id="rId18"/>
    <p:sldId id="315" r:id="rId19"/>
    <p:sldId id="316" r:id="rId20"/>
    <p:sldId id="317" r:id="rId21"/>
    <p:sldId id="322" r:id="rId22"/>
  </p:sldIdLst>
  <p:sldSz cx="12192000" cy="6864350"/>
  <p:notesSz cx="12192000" cy="6864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9" d="100"/>
          <a:sy n="109" d="100"/>
        </p:scale>
        <p:origin x="594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F:\renwas\BERITA%20RESMI%20STATISTIK\BAHAN%20BRS%20TW%20III%202024-202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ID"/>
              <a:t>PERBANDINGAN REALISASI TRANSFER PEMERINTAH PUSAT </a:t>
            </a:r>
            <a:endParaRPr lang="en-ID"/>
          </a:p>
          <a:p>
            <a:pPr>
              <a:defRPr lang="en-US"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ID"/>
              <a:t>TRIWULAN III TAHUN 2024 &amp; 2025 (YOY)</a:t>
            </a:r>
            <a:endParaRPr lang="en-ID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'[BAHAN BRS TW III 2024-2025.xlsx]Sheet1'!$B$22:$B$23</c:f>
              <c:strCache>
                <c:ptCount val="1"/>
                <c:pt idx="0">
                  <c:v>Realisasi Triwulan III 2024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/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fld id="{f51c6a70-c297-4b6b-b7b8-57a0d63e07f0}" type="CATEGORYNAME">
                      <a:t>[CATEGORY NAME]</a:t>
                    </a:fld>
                    <a:r>
                      <a:t>,</a:t>
                    </a:r>
                    <a:fld id="{7c0ebe71-3468-4e2f-977e-be8e9c929c54}" type="VALUE">
                      <a:t>[VALUE]</a:t>
                    </a:fld>
                    <a:endParaRPr lang="en-US" b="0" i="0" u="none" strike="noStrike" baseline="0">
                      <a:latin typeface="Arial" panose="020B0604020202020204" pitchFamily="34" charset="0"/>
                      <a:ea typeface="Arial" panose="020B0604020202020204" pitchFamily="34" charset="0"/>
                      <a:cs typeface="+mn-ea"/>
                    </a:endParaRP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0293443332222331"/>
                  <c:y val="-0.097629009762901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fld id="{af27666f-0e9f-480b-9a4c-adc3eb8fd0e7}" type="CATEGORYNAME">
                      <a:t>[CATEGORY NAME]</a:t>
                    </a:fld>
                    <a:r>
                      <a:t>,</a:t>
                    </a:r>
                    <a:fld id="{46e1867c-cda2-4aa8-b250-913d5cd81d06}" type="VALUE">
                      <a:t>[VALUE]</a:t>
                    </a:fld>
                    <a:endParaRPr lang="en-US" b="0" i="0" u="none" strike="noStrike" baseline="0">
                      <a:latin typeface="Arial" panose="020B0604020202020204" pitchFamily="34" charset="0"/>
                      <a:ea typeface="Arial" panose="020B0604020202020204" pitchFamily="34" charset="0"/>
                      <a:cs typeface="+mn-ea"/>
                    </a:endParaRP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0175082261058831"/>
                  <c:y val="-0.0404987480572227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fld id="{4c8cf81a-9dab-4ae0-927a-619975079287}" type="CATEGORYNAME">
                      <a:t>[CATEGORY NAME]</a:t>
                    </a:fld>
                    <a:r>
                      <a:t>,</a:t>
                    </a:r>
                    <a:fld id="{3252d123-ca85-48ad-add1-6fe51a4eea46}" type="VALUE">
                      <a:t>[VALUE]</a:t>
                    </a:fld>
                    <a:endParaRPr lang="en-US" b="0" i="0" u="none" strike="noStrike" baseline="0">
                      <a:latin typeface="Arial" panose="020B0604020202020204" pitchFamily="34" charset="0"/>
                      <a:ea typeface="Arial" panose="020B0604020202020204" pitchFamily="34" charset="0"/>
                      <a:cs typeface="+mn-ea"/>
                    </a:endParaRP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'[BAHAN BRS TW III 2024-2025.xlsx]Sheet1'!$A$24:$A$26</c:f>
              <c:strCache>
                <c:ptCount val="3"/>
                <c:pt idx="0">
                  <c:v>DBH</c:v>
                </c:pt>
                <c:pt idx="1">
                  <c:v>Dana Alokasi Umum</c:v>
                </c:pt>
                <c:pt idx="2">
                  <c:v>Dana Alokasi Khusus</c:v>
                </c:pt>
              </c:strCache>
            </c:strRef>
          </c:cat>
          <c:val>
            <c:numRef>
              <c:f>'[BAHAN BRS TW III 2024-2025.xlsx]Sheet1'!$B$24:$B$26</c:f>
              <c:numCache>
                <c:formatCode>_(* #,##0_);_(* \(#,##0\);_(* "-"_);_(@_)</c:formatCode>
                <c:ptCount val="3"/>
                <c:pt idx="0">
                  <c:v>2305650993429</c:v>
                </c:pt>
                <c:pt idx="1">
                  <c:v>243665772252</c:v>
                </c:pt>
                <c:pt idx="2">
                  <c:v>26195105642</c:v>
                </c:pt>
              </c:numCache>
            </c:numRef>
          </c:val>
        </c:ser>
        <c:ser>
          <c:idx val="1"/>
          <c:order val="1"/>
          <c:tx>
            <c:strRef>
              <c:f>'[BAHAN BRS TW III 2024-2025.xlsx]Sheet1'!$C$22:$C$23</c:f>
              <c:strCache>
                <c:ptCount val="1"/>
                <c:pt idx="0">
                  <c:v>Realisasi Triwulan III 2025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/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fld id="{bcd1e28e-6956-4bff-a3f3-c7cf8ac6e781}" type="CATEGORYNAME">
                      <a:t>[CATEGORY NAME]</a:t>
                    </a:fld>
                    <a:r>
                      <a:t>,</a:t>
                    </a:r>
                    <a:fld id="{831a6a6c-072d-42f5-8deb-3a8562fe2d95}" type="VALUE">
                      <a:t>[VALUE]</a:t>
                    </a:fld>
                    <a:endParaRPr lang="en-US" b="0" i="0" u="none" strike="noStrike" baseline="0">
                      <a:latin typeface="Arial" panose="020B0604020202020204" pitchFamily="34" charset="0"/>
                      <a:ea typeface="Arial" panose="020B0604020202020204" pitchFamily="34" charset="0"/>
                      <a:cs typeface="+mn-ea"/>
                    </a:endParaRP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0256762915694539"/>
                  <c:y val="-0.189679218967922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fld id="{e5071965-b670-40b5-84ee-d58e84ecf5c5}" type="CATEGORYNAME">
                      <a:t>[CATEGORY NAME]</a:t>
                    </a:fld>
                    <a:r>
                      <a:t>,</a:t>
                    </a:r>
                    <a:fld id="{4aaa0d2c-51c4-4818-81fb-7f06ee94789c}" type="VALUE">
                      <a:t>[VALUE]</a:t>
                    </a:fld>
                    <a:endParaRPr lang="en-US" b="0" i="0" u="none" strike="noStrike" baseline="0">
                      <a:latin typeface="Arial" panose="020B0604020202020204" pitchFamily="34" charset="0"/>
                      <a:ea typeface="Arial" panose="020B0604020202020204" pitchFamily="34" charset="0"/>
                      <a:cs typeface="+mn-ea"/>
                    </a:endParaRP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110041249583373"/>
                  <c:y val="-0.209205020920502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fld id="{03d46123-84be-4dd0-b86e-629ae1ec65e0}" type="CATEGORYNAME">
                      <a:t>[CATEGORY NAME]</a:t>
                    </a:fld>
                    <a:r>
                      <a:t>,</a:t>
                    </a:r>
                    <a:fld id="{675fddd0-25d9-419a-ba67-06e65419d322}" type="VALUE">
                      <a:t>[VALUE]</a:t>
                    </a:fld>
                    <a:endParaRPr lang="en-US" b="0" i="0" u="none" strike="noStrike" baseline="0">
                      <a:latin typeface="Arial" panose="020B0604020202020204" pitchFamily="34" charset="0"/>
                      <a:ea typeface="Arial" panose="020B0604020202020204" pitchFamily="34" charset="0"/>
                      <a:cs typeface="+mn-ea"/>
                    </a:endParaRP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'[BAHAN BRS TW III 2024-2025.xlsx]Sheet1'!$A$24:$A$26</c:f>
              <c:strCache>
                <c:ptCount val="3"/>
                <c:pt idx="0">
                  <c:v>DBH</c:v>
                </c:pt>
                <c:pt idx="1">
                  <c:v>Dana Alokasi Umum</c:v>
                </c:pt>
                <c:pt idx="2">
                  <c:v>Dana Alokasi Khusus</c:v>
                </c:pt>
              </c:strCache>
            </c:strRef>
          </c:cat>
          <c:val>
            <c:numRef>
              <c:f>'[BAHAN BRS TW III 2024-2025.xlsx]Sheet1'!$C$24:$C$26</c:f>
              <c:numCache>
                <c:formatCode>_(* #,##0_);_(* \(#,##0\);_(* "-"_);_(@_)</c:formatCode>
                <c:ptCount val="3"/>
                <c:pt idx="0">
                  <c:v>2685781554800</c:v>
                </c:pt>
                <c:pt idx="1">
                  <c:v>214396327885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42933544"/>
        <c:axId val="342937464"/>
      </c:barChart>
      <c:catAx>
        <c:axId val="342933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342937464"/>
        <c:crosses val="autoZero"/>
        <c:auto val="1"/>
        <c:lblAlgn val="ctr"/>
        <c:lblOffset val="100"/>
        <c:noMultiLvlLbl val="0"/>
      </c:catAx>
      <c:valAx>
        <c:axId val="342937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D"/>
                  <a:t> Realisasi (Rp)</a:t>
                </a:r>
                <a:endParaRPr lang="en-ID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342933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741ba8cd-605e-47a5-9842-5d31d7c7ef5b}"/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81445-5558-4FE5-8D26-2D20794A1A74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6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3588"/>
            <a:ext cx="9753600" cy="27035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986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986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2CC6E-665E-4739-BF66-88CA830B8CF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2CC6E-665E-4739-BF66-88CA830B8CF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63"/>
            <a:ext cx="12195175" cy="6859905"/>
          </a:xfrm>
          <a:custGeom>
            <a:avLst/>
            <a:gdLst/>
            <a:ahLst/>
            <a:cxnLst/>
            <a:rect l="l" t="t" r="r" b="b"/>
            <a:pathLst>
              <a:path w="12195175" h="6859905">
                <a:moveTo>
                  <a:pt x="12195175" y="0"/>
                </a:moveTo>
                <a:lnTo>
                  <a:pt x="0" y="0"/>
                </a:lnTo>
                <a:lnTo>
                  <a:pt x="0" y="6859651"/>
                </a:lnTo>
                <a:lnTo>
                  <a:pt x="12195175" y="6859651"/>
                </a:lnTo>
                <a:lnTo>
                  <a:pt x="1219517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75894" y="1983181"/>
            <a:ext cx="11240770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Franklin Gothic Medium" panose="020B0603020102020204"/>
                <a:cs typeface="Franklin Gothic Medium" panose="020B06030201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84554" y="3672027"/>
            <a:ext cx="9723120" cy="1031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F79039"/>
                </a:solidFill>
                <a:latin typeface="Arial Black" panose="020B0A04020102020204"/>
                <a:cs typeface="Arial Black" panose="020B0A040201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221F1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Franklin Gothic Medium" panose="020B0603020102020204"/>
                <a:cs typeface="Franklin Gothic Medium" panose="020B06030201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F79039"/>
                </a:solidFill>
                <a:latin typeface="Arial Black" panose="020B0A04020102020204"/>
                <a:cs typeface="Arial Black" panose="020B0A040201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221F1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87225" y="223262"/>
            <a:ext cx="550941" cy="477666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52775" y="254875"/>
            <a:ext cx="604254" cy="475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Franklin Gothic Medium" panose="020B0603020102020204"/>
                <a:cs typeface="Franklin Gothic Medium" panose="020B06030201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8800"/>
            <a:ext cx="5306282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8800"/>
            <a:ext cx="5306282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221F1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Franklin Gothic Medium" panose="020B0603020102020204"/>
                <a:cs typeface="Franklin Gothic Medium" panose="020B06030201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221F1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0984" y="2709671"/>
            <a:ext cx="10873740" cy="2557780"/>
          </a:xfrm>
          <a:custGeom>
            <a:avLst/>
            <a:gdLst/>
            <a:ahLst/>
            <a:cxnLst/>
            <a:rect l="l" t="t" r="r" b="b"/>
            <a:pathLst>
              <a:path w="10873740" h="2557779">
                <a:moveTo>
                  <a:pt x="0" y="174878"/>
                </a:moveTo>
                <a:lnTo>
                  <a:pt x="6244" y="128411"/>
                </a:lnTo>
                <a:lnTo>
                  <a:pt x="23868" y="86642"/>
                </a:lnTo>
                <a:lnTo>
                  <a:pt x="51203" y="51244"/>
                </a:lnTo>
                <a:lnTo>
                  <a:pt x="86583" y="23890"/>
                </a:lnTo>
                <a:lnTo>
                  <a:pt x="128343" y="6251"/>
                </a:lnTo>
                <a:lnTo>
                  <a:pt x="174815" y="0"/>
                </a:lnTo>
                <a:lnTo>
                  <a:pt x="10698403" y="0"/>
                </a:lnTo>
                <a:lnTo>
                  <a:pt x="10744862" y="6251"/>
                </a:lnTo>
                <a:lnTo>
                  <a:pt x="10786607" y="23890"/>
                </a:lnTo>
                <a:lnTo>
                  <a:pt x="10821974" y="51244"/>
                </a:lnTo>
                <a:lnTo>
                  <a:pt x="10849298" y="86642"/>
                </a:lnTo>
                <a:lnTo>
                  <a:pt x="10866913" y="128411"/>
                </a:lnTo>
                <a:lnTo>
                  <a:pt x="10873155" y="174878"/>
                </a:lnTo>
                <a:lnTo>
                  <a:pt x="10873155" y="2382901"/>
                </a:lnTo>
                <a:lnTo>
                  <a:pt x="10866913" y="2429359"/>
                </a:lnTo>
                <a:lnTo>
                  <a:pt x="10849298" y="2471104"/>
                </a:lnTo>
                <a:lnTo>
                  <a:pt x="10821974" y="2506472"/>
                </a:lnTo>
                <a:lnTo>
                  <a:pt x="10786607" y="2533795"/>
                </a:lnTo>
                <a:lnTo>
                  <a:pt x="10744862" y="2551411"/>
                </a:lnTo>
                <a:lnTo>
                  <a:pt x="10698403" y="2557653"/>
                </a:lnTo>
                <a:lnTo>
                  <a:pt x="174815" y="2557653"/>
                </a:lnTo>
                <a:lnTo>
                  <a:pt x="128343" y="2551411"/>
                </a:lnTo>
                <a:lnTo>
                  <a:pt x="86583" y="2533795"/>
                </a:lnTo>
                <a:lnTo>
                  <a:pt x="51203" y="2506472"/>
                </a:lnTo>
                <a:lnTo>
                  <a:pt x="23868" y="2471104"/>
                </a:lnTo>
                <a:lnTo>
                  <a:pt x="6244" y="2429359"/>
                </a:lnTo>
                <a:lnTo>
                  <a:pt x="0" y="2382901"/>
                </a:lnTo>
                <a:lnTo>
                  <a:pt x="0" y="174878"/>
                </a:lnTo>
                <a:close/>
              </a:path>
            </a:pathLst>
          </a:custGeom>
          <a:ln w="19050">
            <a:solidFill>
              <a:srgbClr val="EC1C2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429511" y="3897884"/>
            <a:ext cx="9336405" cy="2598420"/>
          </a:xfrm>
          <a:custGeom>
            <a:avLst/>
            <a:gdLst/>
            <a:ahLst/>
            <a:cxnLst/>
            <a:rect l="l" t="t" r="r" b="b"/>
            <a:pathLst>
              <a:path w="9336405" h="2598420">
                <a:moveTo>
                  <a:pt x="9108821" y="0"/>
                </a:moveTo>
                <a:lnTo>
                  <a:pt x="227330" y="0"/>
                </a:lnTo>
                <a:lnTo>
                  <a:pt x="181536" y="4621"/>
                </a:lnTo>
                <a:lnTo>
                  <a:pt x="138874" y="17875"/>
                </a:lnTo>
                <a:lnTo>
                  <a:pt x="100260" y="38844"/>
                </a:lnTo>
                <a:lnTo>
                  <a:pt x="66611" y="66611"/>
                </a:lnTo>
                <a:lnTo>
                  <a:pt x="38844" y="100260"/>
                </a:lnTo>
                <a:lnTo>
                  <a:pt x="17875" y="138874"/>
                </a:lnTo>
                <a:lnTo>
                  <a:pt x="4621" y="181536"/>
                </a:lnTo>
                <a:lnTo>
                  <a:pt x="0" y="227329"/>
                </a:lnTo>
                <a:lnTo>
                  <a:pt x="0" y="2370963"/>
                </a:lnTo>
                <a:lnTo>
                  <a:pt x="4621" y="2416774"/>
                </a:lnTo>
                <a:lnTo>
                  <a:pt x="17875" y="2459443"/>
                </a:lnTo>
                <a:lnTo>
                  <a:pt x="38844" y="2498056"/>
                </a:lnTo>
                <a:lnTo>
                  <a:pt x="66611" y="2531698"/>
                </a:lnTo>
                <a:lnTo>
                  <a:pt x="100260" y="2559456"/>
                </a:lnTo>
                <a:lnTo>
                  <a:pt x="138874" y="2580415"/>
                </a:lnTo>
                <a:lnTo>
                  <a:pt x="181536" y="2593661"/>
                </a:lnTo>
                <a:lnTo>
                  <a:pt x="227330" y="2598280"/>
                </a:lnTo>
                <a:lnTo>
                  <a:pt x="9108821" y="2598280"/>
                </a:lnTo>
                <a:lnTo>
                  <a:pt x="9154614" y="2593661"/>
                </a:lnTo>
                <a:lnTo>
                  <a:pt x="9197276" y="2580415"/>
                </a:lnTo>
                <a:lnTo>
                  <a:pt x="9235890" y="2559456"/>
                </a:lnTo>
                <a:lnTo>
                  <a:pt x="9269539" y="2531698"/>
                </a:lnTo>
                <a:lnTo>
                  <a:pt x="9297306" y="2498056"/>
                </a:lnTo>
                <a:lnTo>
                  <a:pt x="9318275" y="2459443"/>
                </a:lnTo>
                <a:lnTo>
                  <a:pt x="9331529" y="2416774"/>
                </a:lnTo>
                <a:lnTo>
                  <a:pt x="9336151" y="2370963"/>
                </a:lnTo>
                <a:lnTo>
                  <a:pt x="9336151" y="227329"/>
                </a:lnTo>
                <a:lnTo>
                  <a:pt x="9331529" y="181536"/>
                </a:lnTo>
                <a:lnTo>
                  <a:pt x="9318275" y="138874"/>
                </a:lnTo>
                <a:lnTo>
                  <a:pt x="9297306" y="100260"/>
                </a:lnTo>
                <a:lnTo>
                  <a:pt x="9269539" y="66611"/>
                </a:lnTo>
                <a:lnTo>
                  <a:pt x="9235890" y="38844"/>
                </a:lnTo>
                <a:lnTo>
                  <a:pt x="9197276" y="17875"/>
                </a:lnTo>
                <a:lnTo>
                  <a:pt x="9154614" y="4621"/>
                </a:lnTo>
                <a:lnTo>
                  <a:pt x="91088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429511" y="3897884"/>
            <a:ext cx="9336405" cy="2598420"/>
          </a:xfrm>
          <a:custGeom>
            <a:avLst/>
            <a:gdLst/>
            <a:ahLst/>
            <a:cxnLst/>
            <a:rect l="l" t="t" r="r" b="b"/>
            <a:pathLst>
              <a:path w="9336405" h="2598420">
                <a:moveTo>
                  <a:pt x="0" y="227329"/>
                </a:moveTo>
                <a:lnTo>
                  <a:pt x="4621" y="181536"/>
                </a:lnTo>
                <a:lnTo>
                  <a:pt x="17875" y="138874"/>
                </a:lnTo>
                <a:lnTo>
                  <a:pt x="38844" y="100260"/>
                </a:lnTo>
                <a:lnTo>
                  <a:pt x="66611" y="66611"/>
                </a:lnTo>
                <a:lnTo>
                  <a:pt x="100260" y="38844"/>
                </a:lnTo>
                <a:lnTo>
                  <a:pt x="138874" y="17875"/>
                </a:lnTo>
                <a:lnTo>
                  <a:pt x="181536" y="4621"/>
                </a:lnTo>
                <a:lnTo>
                  <a:pt x="227330" y="0"/>
                </a:lnTo>
                <a:lnTo>
                  <a:pt x="9108821" y="0"/>
                </a:lnTo>
                <a:lnTo>
                  <a:pt x="9154614" y="4621"/>
                </a:lnTo>
                <a:lnTo>
                  <a:pt x="9197276" y="17875"/>
                </a:lnTo>
                <a:lnTo>
                  <a:pt x="9235890" y="38844"/>
                </a:lnTo>
                <a:lnTo>
                  <a:pt x="9269539" y="66611"/>
                </a:lnTo>
                <a:lnTo>
                  <a:pt x="9297306" y="100260"/>
                </a:lnTo>
                <a:lnTo>
                  <a:pt x="9318275" y="138874"/>
                </a:lnTo>
                <a:lnTo>
                  <a:pt x="9331529" y="181536"/>
                </a:lnTo>
                <a:lnTo>
                  <a:pt x="9336151" y="227329"/>
                </a:lnTo>
                <a:lnTo>
                  <a:pt x="9336151" y="2370963"/>
                </a:lnTo>
                <a:lnTo>
                  <a:pt x="9331529" y="2416774"/>
                </a:lnTo>
                <a:lnTo>
                  <a:pt x="9318275" y="2459443"/>
                </a:lnTo>
                <a:lnTo>
                  <a:pt x="9297306" y="2498056"/>
                </a:lnTo>
                <a:lnTo>
                  <a:pt x="9269539" y="2531698"/>
                </a:lnTo>
                <a:lnTo>
                  <a:pt x="9235890" y="2559456"/>
                </a:lnTo>
                <a:lnTo>
                  <a:pt x="9197276" y="2580415"/>
                </a:lnTo>
                <a:lnTo>
                  <a:pt x="9154614" y="2593661"/>
                </a:lnTo>
                <a:lnTo>
                  <a:pt x="9108821" y="2598280"/>
                </a:lnTo>
                <a:lnTo>
                  <a:pt x="227330" y="2598280"/>
                </a:lnTo>
                <a:lnTo>
                  <a:pt x="181536" y="2593661"/>
                </a:lnTo>
                <a:lnTo>
                  <a:pt x="138874" y="2580415"/>
                </a:lnTo>
                <a:lnTo>
                  <a:pt x="100260" y="2559456"/>
                </a:lnTo>
                <a:lnTo>
                  <a:pt x="66611" y="2531698"/>
                </a:lnTo>
                <a:lnTo>
                  <a:pt x="38844" y="2498056"/>
                </a:lnTo>
                <a:lnTo>
                  <a:pt x="17875" y="2459443"/>
                </a:lnTo>
                <a:lnTo>
                  <a:pt x="4621" y="2416774"/>
                </a:lnTo>
                <a:lnTo>
                  <a:pt x="0" y="2370963"/>
                </a:lnTo>
                <a:lnTo>
                  <a:pt x="0" y="227329"/>
                </a:lnTo>
                <a:close/>
              </a:path>
            </a:pathLst>
          </a:custGeom>
          <a:ln w="127000">
            <a:solidFill>
              <a:srgbClr val="EC1C23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992" y="213994"/>
            <a:ext cx="11761216" cy="335165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218884" y="213994"/>
            <a:ext cx="11765915" cy="3351529"/>
          </a:xfrm>
          <a:custGeom>
            <a:avLst/>
            <a:gdLst/>
            <a:ahLst/>
            <a:cxnLst/>
            <a:rect l="l" t="t" r="r" b="b"/>
            <a:pathLst>
              <a:path w="11765915" h="3351529">
                <a:moveTo>
                  <a:pt x="11765915" y="0"/>
                </a:moveTo>
                <a:lnTo>
                  <a:pt x="0" y="0"/>
                </a:lnTo>
                <a:lnTo>
                  <a:pt x="0" y="3351529"/>
                </a:lnTo>
                <a:lnTo>
                  <a:pt x="11765915" y="3351529"/>
                </a:lnTo>
                <a:lnTo>
                  <a:pt x="11765915" y="0"/>
                </a:lnTo>
                <a:close/>
              </a:path>
            </a:pathLst>
          </a:custGeom>
          <a:solidFill>
            <a:srgbClr val="FFFDFB">
              <a:alpha val="5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221F1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7631" y="100075"/>
            <a:ext cx="8749665" cy="69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Franklin Gothic Medium" panose="020B0603020102020204"/>
                <a:cs typeface="Franklin Gothic Medium" panose="020B06030201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48704" y="2620518"/>
            <a:ext cx="4986020" cy="3214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F79039"/>
                </a:solidFill>
                <a:latin typeface="Arial Black" panose="020B0A04020102020204"/>
                <a:cs typeface="Arial Black" panose="020B0A040201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83845"/>
            <a:ext cx="3903472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83845"/>
            <a:ext cx="280562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911838" y="6645427"/>
            <a:ext cx="269621" cy="203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221F1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1.png"/><Relationship Id="rId13" Type="http://schemas.openxmlformats.org/officeDocument/2006/relationships/image" Target="../media/image16.png"/><Relationship Id="rId12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3.emf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4.png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5.emf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6.emf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emf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.emf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.emf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9.emf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1.png"/><Relationship Id="rId12" Type="http://schemas.openxmlformats.org/officeDocument/2006/relationships/image" Target="../media/image16.png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emf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8.emf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.emf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emf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emf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60345" y="0"/>
            <a:ext cx="6635115" cy="6859905"/>
          </a:xfrm>
          <a:custGeom>
            <a:avLst/>
            <a:gdLst/>
            <a:ahLst/>
            <a:cxnLst/>
            <a:rect l="l" t="t" r="r" b="b"/>
            <a:pathLst>
              <a:path w="6635115" h="6859905">
                <a:moveTo>
                  <a:pt x="6634829" y="0"/>
                </a:moveTo>
                <a:lnTo>
                  <a:pt x="2831814" y="0"/>
                </a:lnTo>
                <a:lnTo>
                  <a:pt x="221075" y="2595118"/>
                </a:lnTo>
                <a:lnTo>
                  <a:pt x="188371" y="2629711"/>
                </a:lnTo>
                <a:lnTo>
                  <a:pt x="158284" y="2665795"/>
                </a:lnTo>
                <a:lnTo>
                  <a:pt x="130813" y="2703246"/>
                </a:lnTo>
                <a:lnTo>
                  <a:pt x="105959" y="2741940"/>
                </a:lnTo>
                <a:lnTo>
                  <a:pt x="83720" y="2781752"/>
                </a:lnTo>
                <a:lnTo>
                  <a:pt x="64098" y="2822558"/>
                </a:lnTo>
                <a:lnTo>
                  <a:pt x="47092" y="2864234"/>
                </a:lnTo>
                <a:lnTo>
                  <a:pt x="32703" y="2906656"/>
                </a:lnTo>
                <a:lnTo>
                  <a:pt x="20930" y="2949698"/>
                </a:lnTo>
                <a:lnTo>
                  <a:pt x="11773" y="2993238"/>
                </a:lnTo>
                <a:lnTo>
                  <a:pt x="5232" y="3037150"/>
                </a:lnTo>
                <a:lnTo>
                  <a:pt x="1308" y="3081311"/>
                </a:lnTo>
                <a:lnTo>
                  <a:pt x="0" y="3125596"/>
                </a:lnTo>
                <a:lnTo>
                  <a:pt x="1308" y="3169882"/>
                </a:lnTo>
                <a:lnTo>
                  <a:pt x="5232" y="3214043"/>
                </a:lnTo>
                <a:lnTo>
                  <a:pt x="11773" y="3257955"/>
                </a:lnTo>
                <a:lnTo>
                  <a:pt x="20930" y="3301495"/>
                </a:lnTo>
                <a:lnTo>
                  <a:pt x="32703" y="3344537"/>
                </a:lnTo>
                <a:lnTo>
                  <a:pt x="47092" y="3386959"/>
                </a:lnTo>
                <a:lnTo>
                  <a:pt x="64098" y="3428635"/>
                </a:lnTo>
                <a:lnTo>
                  <a:pt x="83720" y="3469441"/>
                </a:lnTo>
                <a:lnTo>
                  <a:pt x="105959" y="3509253"/>
                </a:lnTo>
                <a:lnTo>
                  <a:pt x="130813" y="3547947"/>
                </a:lnTo>
                <a:lnTo>
                  <a:pt x="158284" y="3585398"/>
                </a:lnTo>
                <a:lnTo>
                  <a:pt x="188371" y="3621482"/>
                </a:lnTo>
                <a:lnTo>
                  <a:pt x="221075" y="3656076"/>
                </a:lnTo>
                <a:lnTo>
                  <a:pt x="3443954" y="6859590"/>
                </a:lnTo>
                <a:lnTo>
                  <a:pt x="6634829" y="6859590"/>
                </a:lnTo>
                <a:lnTo>
                  <a:pt x="6634829" y="0"/>
                </a:lnTo>
                <a:close/>
              </a:path>
            </a:pathLst>
          </a:custGeom>
          <a:solidFill>
            <a:srgbClr val="F6858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3731258" cy="361264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5539613"/>
            <a:ext cx="1320165" cy="1320165"/>
          </a:xfrm>
          <a:custGeom>
            <a:avLst/>
            <a:gdLst/>
            <a:ahLst/>
            <a:cxnLst/>
            <a:rect l="l" t="t" r="r" b="b"/>
            <a:pathLst>
              <a:path w="1320165" h="1320165">
                <a:moveTo>
                  <a:pt x="0" y="0"/>
                </a:moveTo>
                <a:lnTo>
                  <a:pt x="0" y="1319974"/>
                </a:lnTo>
                <a:lnTo>
                  <a:pt x="1320037" y="1319974"/>
                </a:lnTo>
                <a:lnTo>
                  <a:pt x="0" y="0"/>
                </a:lnTo>
                <a:close/>
              </a:path>
            </a:pathLst>
          </a:custGeom>
          <a:solidFill>
            <a:srgbClr val="F6858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53008" y="2546415"/>
            <a:ext cx="7693279" cy="37638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19569" y="12"/>
            <a:ext cx="2534412" cy="12657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5191" y="5830417"/>
            <a:ext cx="1677035" cy="1029105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7175658" y="0"/>
            <a:ext cx="829310" cy="679450"/>
          </a:xfrm>
          <a:custGeom>
            <a:avLst/>
            <a:gdLst/>
            <a:ahLst/>
            <a:cxnLst/>
            <a:rect l="l" t="t" r="r" b="b"/>
            <a:pathLst>
              <a:path w="829309" h="679450">
                <a:moveTo>
                  <a:pt x="828897" y="0"/>
                </a:moveTo>
                <a:lnTo>
                  <a:pt x="529812" y="0"/>
                </a:lnTo>
                <a:lnTo>
                  <a:pt x="30956" y="498855"/>
                </a:lnTo>
                <a:lnTo>
                  <a:pt x="7739" y="533820"/>
                </a:lnTo>
                <a:lnTo>
                  <a:pt x="0" y="573595"/>
                </a:lnTo>
                <a:lnTo>
                  <a:pt x="7739" y="613370"/>
                </a:lnTo>
                <a:lnTo>
                  <a:pt x="30956" y="648334"/>
                </a:lnTo>
                <a:lnTo>
                  <a:pt x="65922" y="671623"/>
                </a:lnTo>
                <a:lnTo>
                  <a:pt x="105711" y="679386"/>
                </a:lnTo>
                <a:lnTo>
                  <a:pt x="145524" y="671623"/>
                </a:lnTo>
                <a:lnTo>
                  <a:pt x="180562" y="648334"/>
                </a:lnTo>
                <a:lnTo>
                  <a:pt x="828897" y="0"/>
                </a:lnTo>
                <a:close/>
              </a:path>
            </a:pathLst>
          </a:custGeom>
          <a:solidFill>
            <a:srgbClr val="EBEBE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69625" y="253745"/>
            <a:ext cx="110363" cy="11048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736196" y="253745"/>
            <a:ext cx="110489" cy="11048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161268" y="253745"/>
            <a:ext cx="110362" cy="11048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352910" y="253745"/>
            <a:ext cx="110363" cy="11048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544554" y="253745"/>
            <a:ext cx="110490" cy="110489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1944934" y="0"/>
            <a:ext cx="225425" cy="6859905"/>
          </a:xfrm>
          <a:custGeom>
            <a:avLst/>
            <a:gdLst/>
            <a:ahLst/>
            <a:cxnLst/>
            <a:rect l="l" t="t" r="r" b="b"/>
            <a:pathLst>
              <a:path w="225425" h="6859905">
                <a:moveTo>
                  <a:pt x="225348" y="0"/>
                </a:moveTo>
                <a:lnTo>
                  <a:pt x="225348" y="6627520"/>
                </a:lnTo>
                <a:lnTo>
                  <a:pt x="0" y="6859523"/>
                </a:lnTo>
              </a:path>
            </a:pathLst>
          </a:custGeom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5" name="object 15"/>
          <p:cNvGrpSpPr/>
          <p:nvPr/>
        </p:nvGrpSpPr>
        <p:grpSpPr>
          <a:xfrm>
            <a:off x="0" y="45332"/>
            <a:ext cx="9308190" cy="6859905"/>
            <a:chOff x="-44080" y="0"/>
            <a:chExt cx="9308190" cy="6859905"/>
          </a:xfrm>
        </p:grpSpPr>
        <p:sp>
          <p:nvSpPr>
            <p:cNvPr id="16" name="object 16"/>
            <p:cNvSpPr/>
            <p:nvPr/>
          </p:nvSpPr>
          <p:spPr>
            <a:xfrm>
              <a:off x="5898610" y="0"/>
              <a:ext cx="3365500" cy="6859905"/>
            </a:xfrm>
            <a:custGeom>
              <a:avLst/>
              <a:gdLst/>
              <a:ahLst/>
              <a:cxnLst/>
              <a:rect l="l" t="t" r="r" b="b"/>
              <a:pathLst>
                <a:path w="3365500" h="6859905">
                  <a:moveTo>
                    <a:pt x="3365223" y="6859523"/>
                  </a:moveTo>
                  <a:lnTo>
                    <a:pt x="184816" y="3577208"/>
                  </a:lnTo>
                  <a:lnTo>
                    <a:pt x="152715" y="3541554"/>
                  </a:lnTo>
                  <a:lnTo>
                    <a:pt x="123673" y="3504121"/>
                  </a:lnTo>
                  <a:lnTo>
                    <a:pt x="97693" y="3465086"/>
                  </a:lnTo>
                  <a:lnTo>
                    <a:pt x="74772" y="3424629"/>
                  </a:lnTo>
                  <a:lnTo>
                    <a:pt x="54911" y="3382928"/>
                  </a:lnTo>
                  <a:lnTo>
                    <a:pt x="38110" y="3340159"/>
                  </a:lnTo>
                  <a:lnTo>
                    <a:pt x="24369" y="3296502"/>
                  </a:lnTo>
                  <a:lnTo>
                    <a:pt x="13688" y="3252134"/>
                  </a:lnTo>
                  <a:lnTo>
                    <a:pt x="6066" y="3207234"/>
                  </a:lnTo>
                  <a:lnTo>
                    <a:pt x="1503" y="3161979"/>
                  </a:lnTo>
                  <a:lnTo>
                    <a:pt x="0" y="3116548"/>
                  </a:lnTo>
                  <a:lnTo>
                    <a:pt x="1555" y="3071118"/>
                  </a:lnTo>
                  <a:lnTo>
                    <a:pt x="6169" y="3025868"/>
                  </a:lnTo>
                  <a:lnTo>
                    <a:pt x="13842" y="2980975"/>
                  </a:lnTo>
                  <a:lnTo>
                    <a:pt x="24574" y="2936619"/>
                  </a:lnTo>
                  <a:lnTo>
                    <a:pt x="38364" y="2892976"/>
                  </a:lnTo>
                  <a:lnTo>
                    <a:pt x="55213" y="2850224"/>
                  </a:lnTo>
                  <a:lnTo>
                    <a:pt x="75119" y="2808543"/>
                  </a:lnTo>
                  <a:lnTo>
                    <a:pt x="98084" y="2768110"/>
                  </a:lnTo>
                  <a:lnTo>
                    <a:pt x="124106" y="2729102"/>
                  </a:lnTo>
                  <a:lnTo>
                    <a:pt x="153186" y="2691699"/>
                  </a:lnTo>
                  <a:lnTo>
                    <a:pt x="185324" y="2656077"/>
                  </a:lnTo>
                  <a:lnTo>
                    <a:pt x="2764543" y="0"/>
                  </a:lnTo>
                </a:path>
              </a:pathLst>
            </a:custGeom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-44080" y="2472443"/>
              <a:ext cx="5901690" cy="149483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54000" y="2786074"/>
            <a:ext cx="4927600" cy="950901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5080">
              <a:lnSpc>
                <a:spcPts val="6480"/>
              </a:lnSpc>
              <a:spcBef>
                <a:spcPts val="915"/>
              </a:spcBef>
            </a:pPr>
            <a:r>
              <a:rPr sz="6000" b="1" spc="-5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BERITA</a:t>
            </a:r>
            <a:r>
              <a:rPr sz="6000" b="1" spc="-16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6000" b="1" spc="-280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RESMI</a:t>
            </a:r>
            <a:r>
              <a:rPr lang="en-US" sz="6000" b="1" spc="-280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endParaRPr lang="en-US" sz="6000" b="1" spc="-560" dirty="0" smtClean="0">
              <a:solidFill>
                <a:srgbClr val="FFFFFF"/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9134" y="3660775"/>
            <a:ext cx="5904466" cy="996725"/>
          </a:xfrm>
          <a:custGeom>
            <a:avLst/>
            <a:gdLst/>
            <a:ahLst/>
            <a:cxnLst/>
            <a:rect l="l" t="t" r="r" b="b"/>
            <a:pathLst>
              <a:path w="2841625" h="528320">
                <a:moveTo>
                  <a:pt x="2577299" y="0"/>
                </a:moveTo>
                <a:lnTo>
                  <a:pt x="264045" y="0"/>
                </a:lnTo>
                <a:lnTo>
                  <a:pt x="216584" y="4254"/>
                </a:lnTo>
                <a:lnTo>
                  <a:pt x="171914" y="16521"/>
                </a:lnTo>
                <a:lnTo>
                  <a:pt x="130779" y="36053"/>
                </a:lnTo>
                <a:lnTo>
                  <a:pt x="93927" y="62105"/>
                </a:lnTo>
                <a:lnTo>
                  <a:pt x="62102" y="93930"/>
                </a:lnTo>
                <a:lnTo>
                  <a:pt x="36051" y="130781"/>
                </a:lnTo>
                <a:lnTo>
                  <a:pt x="16520" y="171913"/>
                </a:lnTo>
                <a:lnTo>
                  <a:pt x="4254" y="216579"/>
                </a:lnTo>
                <a:lnTo>
                  <a:pt x="0" y="264032"/>
                </a:lnTo>
                <a:lnTo>
                  <a:pt x="4254" y="311486"/>
                </a:lnTo>
                <a:lnTo>
                  <a:pt x="16520" y="356152"/>
                </a:lnTo>
                <a:lnTo>
                  <a:pt x="36051" y="397284"/>
                </a:lnTo>
                <a:lnTo>
                  <a:pt x="62102" y="434135"/>
                </a:lnTo>
                <a:lnTo>
                  <a:pt x="93927" y="465960"/>
                </a:lnTo>
                <a:lnTo>
                  <a:pt x="130779" y="492012"/>
                </a:lnTo>
                <a:lnTo>
                  <a:pt x="171914" y="511544"/>
                </a:lnTo>
                <a:lnTo>
                  <a:pt x="216584" y="523811"/>
                </a:lnTo>
                <a:lnTo>
                  <a:pt x="264045" y="528065"/>
                </a:lnTo>
                <a:lnTo>
                  <a:pt x="2577299" y="528065"/>
                </a:lnTo>
                <a:lnTo>
                  <a:pt x="2624753" y="523811"/>
                </a:lnTo>
                <a:lnTo>
                  <a:pt x="2669419" y="511544"/>
                </a:lnTo>
                <a:lnTo>
                  <a:pt x="2710551" y="492012"/>
                </a:lnTo>
                <a:lnTo>
                  <a:pt x="2747402" y="465960"/>
                </a:lnTo>
                <a:lnTo>
                  <a:pt x="2779227" y="434135"/>
                </a:lnTo>
                <a:lnTo>
                  <a:pt x="2805279" y="397284"/>
                </a:lnTo>
                <a:lnTo>
                  <a:pt x="2824811" y="356152"/>
                </a:lnTo>
                <a:lnTo>
                  <a:pt x="2837078" y="311486"/>
                </a:lnTo>
                <a:lnTo>
                  <a:pt x="2841332" y="264032"/>
                </a:lnTo>
                <a:lnTo>
                  <a:pt x="2837078" y="216579"/>
                </a:lnTo>
                <a:lnTo>
                  <a:pt x="2824811" y="171913"/>
                </a:lnTo>
                <a:lnTo>
                  <a:pt x="2805279" y="130781"/>
                </a:lnTo>
                <a:lnTo>
                  <a:pt x="2779227" y="93930"/>
                </a:lnTo>
                <a:lnTo>
                  <a:pt x="2747402" y="62105"/>
                </a:lnTo>
                <a:lnTo>
                  <a:pt x="2710551" y="36053"/>
                </a:lnTo>
                <a:lnTo>
                  <a:pt x="2669419" y="16521"/>
                </a:lnTo>
                <a:lnTo>
                  <a:pt x="2624753" y="4254"/>
                </a:lnTo>
                <a:lnTo>
                  <a:pt x="2577299" y="0"/>
                </a:lnTo>
                <a:close/>
              </a:path>
            </a:pathLst>
          </a:custGeom>
          <a:solidFill>
            <a:srgbClr val="F6858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697" y="185040"/>
            <a:ext cx="1242734" cy="756739"/>
          </a:xfrm>
          <a:prstGeom prst="rect">
            <a:avLst/>
          </a:prstGeom>
        </p:spPr>
      </p:pic>
      <p:sp>
        <p:nvSpPr>
          <p:cNvPr id="28" name="Freeform 20"/>
          <p:cNvSpPr/>
          <p:nvPr/>
        </p:nvSpPr>
        <p:spPr>
          <a:xfrm>
            <a:off x="44080" y="45332"/>
            <a:ext cx="823703" cy="896447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98" y="176147"/>
            <a:ext cx="1504950" cy="6858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97052" y="3773017"/>
            <a:ext cx="592923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 PENDAPATAN DAERAH</a:t>
            </a:r>
            <a:endParaRPr lang="en-US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KABUPATEN KUTAI KARTANEGARA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object 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387225" y="223262"/>
            <a:ext cx="550941" cy="4776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41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</p:sp>
      <p:sp>
        <p:nvSpPr>
          <p:cNvPr id="44" name="object 14"/>
          <p:cNvSpPr txBox="1"/>
          <p:nvPr/>
        </p:nvSpPr>
        <p:spPr>
          <a:xfrm>
            <a:off x="357631" y="793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Franklin Gothic Medium" panose="020B0603020102020204"/>
                <a:ea typeface="+mj-ea"/>
                <a:cs typeface="Franklin Gothic Medium" panose="020B0603020102020204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2 . RETRIBUSI DAERAH</a:t>
            </a:r>
            <a:endParaRPr lang="en-US" sz="3200" dirty="0"/>
          </a:p>
        </p:txBody>
      </p:sp>
      <p:sp>
        <p:nvSpPr>
          <p:cNvPr id="47" name="TextBox 46"/>
          <p:cNvSpPr txBox="1"/>
          <p:nvPr/>
        </p:nvSpPr>
        <p:spPr>
          <a:xfrm>
            <a:off x="7921245" y="1745314"/>
            <a:ext cx="3990593" cy="31085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1400" dirty="0" err="1"/>
              <a:t>Hingga</a:t>
            </a:r>
            <a:r>
              <a:rPr lang="en-US" sz="1400" dirty="0"/>
              <a:t> </a:t>
            </a:r>
            <a:r>
              <a:rPr lang="en-US" sz="1400" b="1" dirty="0" err="1"/>
              <a:t>Triwulan</a:t>
            </a:r>
            <a:r>
              <a:rPr lang="en-US" sz="1400" b="1" dirty="0"/>
              <a:t> III 2025</a:t>
            </a:r>
            <a:r>
              <a:rPr lang="en-US" sz="1400" dirty="0"/>
              <a:t>,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b="1" dirty="0" err="1"/>
              <a:t>Retribusi</a:t>
            </a:r>
            <a:r>
              <a:rPr lang="en-US" sz="1400" b="1" dirty="0"/>
              <a:t> Daerah </a:t>
            </a:r>
            <a:r>
              <a:rPr lang="en-US" sz="1400" b="1" dirty="0" err="1"/>
              <a:t>Kabupaten</a:t>
            </a:r>
            <a:r>
              <a:rPr lang="en-US" sz="1400" b="1" dirty="0"/>
              <a:t> </a:t>
            </a:r>
            <a:r>
              <a:rPr lang="en-US" sz="1400" b="1" dirty="0" err="1"/>
              <a:t>Kutai</a:t>
            </a:r>
            <a:r>
              <a:rPr lang="en-US" sz="1400" b="1" dirty="0"/>
              <a:t> </a:t>
            </a:r>
            <a:r>
              <a:rPr lang="en-US" sz="1400" b="1" dirty="0" err="1"/>
              <a:t>Kartanegara</a:t>
            </a:r>
            <a:r>
              <a:rPr lang="en-US" sz="1400" dirty="0"/>
              <a:t> </a:t>
            </a:r>
            <a:r>
              <a:rPr lang="en-US" sz="1400" dirty="0" err="1"/>
              <a:t>tercatat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/>
              <a:t>Rp99,17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meningkat</a:t>
            </a:r>
            <a:r>
              <a:rPr lang="en-US" sz="1400" dirty="0"/>
              <a:t> </a:t>
            </a:r>
            <a:r>
              <a:rPr lang="en-US" sz="1400" dirty="0" err="1"/>
              <a:t>sangat</a:t>
            </a:r>
            <a:r>
              <a:rPr lang="en-US" sz="1400" dirty="0"/>
              <a:t> </a:t>
            </a:r>
            <a:r>
              <a:rPr lang="en-US" sz="1400" dirty="0" err="1"/>
              <a:t>signifikan</a:t>
            </a:r>
            <a:r>
              <a:rPr lang="en-US" sz="1400" dirty="0"/>
              <a:t> </a:t>
            </a:r>
            <a:r>
              <a:rPr lang="en-US" sz="1400" b="1" dirty="0"/>
              <a:t>6.790,93%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mengalami</a:t>
            </a:r>
            <a:r>
              <a:rPr lang="en-US" sz="1400" dirty="0"/>
              <a:t> </a:t>
            </a:r>
            <a:r>
              <a:rPr lang="en-US" sz="1400" b="1" dirty="0" err="1"/>
              <a:t>kontraksi</a:t>
            </a:r>
            <a:r>
              <a:rPr lang="en-US" sz="1400" b="1" dirty="0"/>
              <a:t> 37,66% (q-to-q)</a:t>
            </a:r>
            <a:r>
              <a:rPr lang="en-US" sz="1400" dirty="0"/>
              <a:t>. </a:t>
            </a:r>
            <a:r>
              <a:rPr lang="en-US" sz="1400" dirty="0" err="1"/>
              <a:t>Kenaikan</a:t>
            </a:r>
            <a:r>
              <a:rPr lang="en-US" sz="1400" dirty="0"/>
              <a:t> </a:t>
            </a:r>
            <a:r>
              <a:rPr lang="en-US" sz="1400" dirty="0" err="1"/>
              <a:t>yoy</a:t>
            </a:r>
            <a:r>
              <a:rPr lang="en-US" sz="1400" dirty="0"/>
              <a:t> yang </a:t>
            </a:r>
            <a:r>
              <a:rPr lang="en-US" sz="1400" dirty="0" err="1"/>
              <a:t>sangat</a:t>
            </a:r>
            <a:r>
              <a:rPr lang="en-US" sz="1400" dirty="0"/>
              <a:t> </a:t>
            </a:r>
            <a:r>
              <a:rPr lang="en-US" sz="1400" dirty="0" err="1"/>
              <a:t>tinggi</a:t>
            </a:r>
            <a:r>
              <a:rPr lang="en-US" sz="1400" dirty="0"/>
              <a:t> </a:t>
            </a:r>
            <a:r>
              <a:rPr lang="en-US" sz="1400" dirty="0" err="1"/>
              <a:t>terutama</a:t>
            </a:r>
            <a:r>
              <a:rPr lang="en-US" sz="1400" dirty="0"/>
              <a:t> </a:t>
            </a:r>
            <a:r>
              <a:rPr lang="en-US" sz="1400" dirty="0" err="1"/>
              <a:t>dipengaruhi</a:t>
            </a:r>
            <a:r>
              <a:rPr lang="en-US" sz="1400" dirty="0"/>
              <a:t> </a:t>
            </a:r>
            <a:r>
              <a:rPr lang="en-US" sz="1400" dirty="0" err="1" smtClean="0"/>
              <a:t>penerapan</a:t>
            </a:r>
            <a:r>
              <a:rPr lang="en-US" sz="1400" dirty="0" smtClean="0"/>
              <a:t> UU HKPD. </a:t>
            </a:r>
            <a:r>
              <a:rPr lang="en-US" sz="1400" dirty="0" err="1"/>
              <a:t>Sementara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, </a:t>
            </a:r>
            <a:r>
              <a:rPr lang="en-US" sz="1400" dirty="0" err="1"/>
              <a:t>kontraksi</a:t>
            </a:r>
            <a:r>
              <a:rPr lang="en-US" sz="1400" dirty="0"/>
              <a:t> q-to-q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normalisasi</a:t>
            </a:r>
            <a:r>
              <a:rPr lang="en-US" sz="1400" dirty="0"/>
              <a:t> </a:t>
            </a:r>
            <a:r>
              <a:rPr lang="en-US" sz="1400" dirty="0" err="1"/>
              <a:t>penerimaan</a:t>
            </a:r>
            <a:r>
              <a:rPr lang="en-US" sz="1400" dirty="0"/>
              <a:t> </a:t>
            </a:r>
            <a:r>
              <a:rPr lang="en-US" sz="1400" dirty="0" err="1"/>
              <a:t>setelah</a:t>
            </a:r>
            <a:r>
              <a:rPr lang="en-US" sz="1400" dirty="0"/>
              <a:t>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tinggi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</a:t>
            </a:r>
            <a:r>
              <a:rPr lang="en-US" sz="1400" dirty="0" err="1"/>
              <a:t>sebelumnya</a:t>
            </a:r>
            <a:r>
              <a:rPr lang="en-US" sz="1400" dirty="0"/>
              <a:t>,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pola</a:t>
            </a:r>
            <a:r>
              <a:rPr lang="en-US" sz="1400" dirty="0"/>
              <a:t> </a:t>
            </a:r>
            <a:r>
              <a:rPr lang="en-US" sz="1400" dirty="0" err="1"/>
              <a:t>musiman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beberapa</a:t>
            </a:r>
            <a:r>
              <a:rPr lang="en-US" sz="1400" dirty="0"/>
              <a:t> </a:t>
            </a:r>
            <a:r>
              <a:rPr lang="en-US" sz="1400" dirty="0" err="1"/>
              <a:t>jenis</a:t>
            </a:r>
            <a:r>
              <a:rPr lang="en-US" sz="1400" dirty="0"/>
              <a:t> </a:t>
            </a:r>
            <a:r>
              <a:rPr lang="en-US" sz="1400" dirty="0" err="1"/>
              <a:t>retribusi</a:t>
            </a:r>
            <a:r>
              <a:rPr lang="en-US" sz="1400" dirty="0"/>
              <a:t>.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makro</a:t>
            </a:r>
            <a:r>
              <a:rPr lang="en-US" sz="1400" dirty="0"/>
              <a:t>, </a:t>
            </a:r>
            <a:r>
              <a:rPr lang="en-US" sz="1400" dirty="0" err="1"/>
              <a:t>kondisi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/>
              <a:t>mencerminkan</a:t>
            </a:r>
            <a:r>
              <a:rPr lang="en-US" sz="1400" dirty="0"/>
              <a:t> proses </a:t>
            </a:r>
            <a:r>
              <a:rPr lang="en-US" sz="1400" dirty="0" err="1"/>
              <a:t>pemulihan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 </a:t>
            </a:r>
            <a:r>
              <a:rPr lang="en-US" sz="1400" dirty="0" err="1"/>
              <a:t>daerah</a:t>
            </a:r>
            <a:r>
              <a:rPr lang="en-US" sz="1400" dirty="0"/>
              <a:t> yang </a:t>
            </a:r>
            <a:r>
              <a:rPr lang="en-US" sz="1400" dirty="0" err="1"/>
              <a:t>berlanjut</a:t>
            </a:r>
            <a:r>
              <a:rPr lang="en-US" sz="1400" dirty="0"/>
              <a:t>, </a:t>
            </a:r>
            <a:r>
              <a:rPr lang="en-US" sz="1400" dirty="0" err="1"/>
              <a:t>meskipun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laju</a:t>
            </a:r>
            <a:r>
              <a:rPr lang="en-US" sz="1400" dirty="0"/>
              <a:t> </a:t>
            </a:r>
            <a:r>
              <a:rPr lang="en-US" sz="1400" dirty="0" err="1"/>
              <a:t>pertumbuhan</a:t>
            </a:r>
            <a:r>
              <a:rPr lang="en-US" sz="1400" dirty="0"/>
              <a:t> yang </a:t>
            </a:r>
            <a:r>
              <a:rPr lang="en-US" sz="1400" dirty="0" err="1"/>
              <a:t>mulai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terkendali</a:t>
            </a:r>
            <a:r>
              <a:rPr lang="en-US" sz="1400" dirty="0"/>
              <a:t>.</a:t>
            </a:r>
            <a:endParaRPr lang="en-US" sz="1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74775"/>
            <a:ext cx="7549275" cy="40650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631" y="234822"/>
            <a:ext cx="761428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1 . 2 </a:t>
            </a:r>
            <a:r>
              <a:rPr lang="en-US" sz="3200" spc="-250" dirty="0">
                <a:solidFill>
                  <a:srgbClr val="E22127"/>
                </a:solidFill>
              </a:rPr>
              <a:t>. </a:t>
            </a:r>
            <a:r>
              <a:rPr lang="en-US" sz="3200" spc="-250" dirty="0" smtClean="0">
                <a:solidFill>
                  <a:srgbClr val="E22127"/>
                </a:solidFill>
              </a:rPr>
              <a:t>RETRIBUSI </a:t>
            </a:r>
            <a:r>
              <a:rPr lang="en-US" sz="3200" spc="-250" dirty="0">
                <a:solidFill>
                  <a:srgbClr val="E22127"/>
                </a:solidFill>
              </a:rPr>
              <a:t>DAERAH</a:t>
            </a:r>
            <a:endParaRPr lang="en-US" sz="3200" dirty="0"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41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</p:sp>
      <p:sp>
        <p:nvSpPr>
          <p:cNvPr id="13" name="TextBox 12"/>
          <p:cNvSpPr txBox="1"/>
          <p:nvPr/>
        </p:nvSpPr>
        <p:spPr>
          <a:xfrm>
            <a:off x="7086600" y="888821"/>
            <a:ext cx="4825239" cy="5093702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300" dirty="0" err="1"/>
              <a:t>Realisasi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Jasa</a:t>
            </a:r>
            <a:r>
              <a:rPr lang="en-US" sz="1300" b="1" dirty="0"/>
              <a:t> </a:t>
            </a:r>
            <a:r>
              <a:rPr lang="en-US" sz="1300" b="1" dirty="0" err="1"/>
              <a:t>Umum</a:t>
            </a:r>
            <a:r>
              <a:rPr lang="en-US" sz="1300" dirty="0"/>
              <a:t> </a:t>
            </a:r>
            <a:r>
              <a:rPr lang="en-US" sz="1300" dirty="0" err="1"/>
              <a:t>hingga</a:t>
            </a:r>
            <a:r>
              <a:rPr lang="en-US" sz="1300" dirty="0"/>
              <a:t> </a:t>
            </a:r>
            <a:r>
              <a:rPr lang="en-US" sz="1300" dirty="0" err="1"/>
              <a:t>Triwulan</a:t>
            </a:r>
            <a:r>
              <a:rPr lang="en-US" sz="1300" dirty="0"/>
              <a:t> III 2025 </a:t>
            </a:r>
            <a:r>
              <a:rPr lang="en-US" sz="1300" dirty="0" err="1"/>
              <a:t>mencapai</a:t>
            </a:r>
            <a:r>
              <a:rPr lang="en-US" sz="1300" dirty="0"/>
              <a:t> </a:t>
            </a:r>
            <a:r>
              <a:rPr lang="en-US" sz="1300" b="1" dirty="0"/>
              <a:t>Rp98,10 </a:t>
            </a:r>
            <a:r>
              <a:rPr lang="en-US" sz="1300" b="1" dirty="0" err="1"/>
              <a:t>miliar</a:t>
            </a:r>
            <a:r>
              <a:rPr lang="en-US" sz="1300" dirty="0"/>
              <a:t>, </a:t>
            </a:r>
            <a:r>
              <a:rPr lang="en-US" sz="1300" dirty="0" err="1"/>
              <a:t>melonjak</a:t>
            </a:r>
            <a:r>
              <a:rPr lang="en-US" sz="1300" dirty="0"/>
              <a:t> </a:t>
            </a:r>
            <a:r>
              <a:rPr lang="en-US" sz="1300" dirty="0" err="1"/>
              <a:t>tajam</a:t>
            </a:r>
            <a:r>
              <a:rPr lang="en-US" sz="1300" dirty="0"/>
              <a:t> </a:t>
            </a:r>
            <a:r>
              <a:rPr lang="en-US" sz="1300" b="1" dirty="0"/>
              <a:t>46.517,63% (</a:t>
            </a:r>
            <a:r>
              <a:rPr lang="en-US" sz="1300" b="1" dirty="0" err="1"/>
              <a:t>yoy</a:t>
            </a:r>
            <a:r>
              <a:rPr lang="en-US" sz="1300" b="1" dirty="0"/>
              <a:t>)</a:t>
            </a:r>
            <a:r>
              <a:rPr lang="en-US" sz="1300" dirty="0"/>
              <a:t> </a:t>
            </a:r>
            <a:r>
              <a:rPr lang="en-US" sz="1300" dirty="0" err="1"/>
              <a:t>namun</a:t>
            </a:r>
            <a:r>
              <a:rPr lang="en-US" sz="1300" dirty="0"/>
              <a:t> </a:t>
            </a:r>
            <a:r>
              <a:rPr lang="en-US" sz="1300" dirty="0" err="1"/>
              <a:t>mengalami</a:t>
            </a:r>
            <a:r>
              <a:rPr lang="en-US" sz="1300" dirty="0"/>
              <a:t> </a:t>
            </a:r>
            <a:r>
              <a:rPr lang="en-US" sz="1300" b="1" dirty="0" err="1"/>
              <a:t>kontraksi</a:t>
            </a:r>
            <a:r>
              <a:rPr lang="en-US" sz="1300" b="1" dirty="0"/>
              <a:t> 37,70% (q-to-q)</a:t>
            </a:r>
            <a:r>
              <a:rPr lang="en-US" sz="1300" dirty="0"/>
              <a:t>. </a:t>
            </a:r>
            <a:r>
              <a:rPr lang="en-US" sz="1300" dirty="0" err="1" smtClean="0"/>
              <a:t>Kontributor</a:t>
            </a:r>
            <a:r>
              <a:rPr lang="en-US" sz="1300" dirty="0" smtClean="0"/>
              <a:t> </a:t>
            </a:r>
            <a:r>
              <a:rPr lang="en-US" sz="1300" dirty="0" err="1" smtClean="0"/>
              <a:t>terbesar</a:t>
            </a:r>
            <a:r>
              <a:rPr lang="en-US" sz="1300" dirty="0" smtClean="0"/>
              <a:t> </a:t>
            </a:r>
            <a:r>
              <a:rPr lang="en-US" sz="1300" dirty="0" err="1"/>
              <a:t>berasal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Pelayanan</a:t>
            </a:r>
            <a:r>
              <a:rPr lang="en-US" sz="1300" b="1" dirty="0"/>
              <a:t> </a:t>
            </a:r>
            <a:r>
              <a:rPr lang="en-US" sz="1300" b="1" dirty="0" err="1"/>
              <a:t>Kesehatan</a:t>
            </a:r>
            <a:r>
              <a:rPr lang="en-US" sz="1300" dirty="0"/>
              <a:t> </a:t>
            </a:r>
            <a:r>
              <a:rPr lang="en-US" sz="1300" dirty="0" err="1"/>
              <a:t>dengan</a:t>
            </a:r>
            <a:r>
              <a:rPr lang="en-US" sz="1300" dirty="0"/>
              <a:t> </a:t>
            </a:r>
            <a:r>
              <a:rPr lang="en-US" sz="1300" dirty="0" err="1"/>
              <a:t>realisasi</a:t>
            </a:r>
            <a:r>
              <a:rPr lang="en-US" sz="1300" dirty="0"/>
              <a:t> </a:t>
            </a:r>
            <a:r>
              <a:rPr lang="en-US" sz="1300" b="1" dirty="0"/>
              <a:t>Rp97,21 </a:t>
            </a:r>
            <a:r>
              <a:rPr lang="en-US" sz="1300" b="1" dirty="0" err="1"/>
              <a:t>miliar</a:t>
            </a:r>
            <a:r>
              <a:rPr lang="en-US" sz="1300" dirty="0"/>
              <a:t>, </a:t>
            </a:r>
            <a:r>
              <a:rPr lang="en-US" sz="1300" dirty="0" err="1"/>
              <a:t>meningkat</a:t>
            </a:r>
            <a:r>
              <a:rPr lang="en-US" sz="1300" dirty="0"/>
              <a:t> </a:t>
            </a:r>
            <a:r>
              <a:rPr lang="en-US" sz="1300" dirty="0" err="1"/>
              <a:t>drastis</a:t>
            </a:r>
            <a:r>
              <a:rPr lang="en-US" sz="1300" dirty="0"/>
              <a:t> </a:t>
            </a:r>
            <a:r>
              <a:rPr lang="en-US" sz="1300" dirty="0" err="1"/>
              <a:t>dibandingkan</a:t>
            </a:r>
            <a:r>
              <a:rPr lang="en-US" sz="1300" dirty="0"/>
              <a:t> </a:t>
            </a:r>
            <a:r>
              <a:rPr lang="en-US" sz="1300" dirty="0" err="1"/>
              <a:t>tahun</a:t>
            </a:r>
            <a:r>
              <a:rPr lang="en-US" sz="1300" dirty="0"/>
              <a:t> </a:t>
            </a:r>
            <a:r>
              <a:rPr lang="en-US" sz="1300" dirty="0" err="1"/>
              <a:t>sebelumnya</a:t>
            </a:r>
            <a:r>
              <a:rPr lang="en-US" sz="1300" dirty="0"/>
              <a:t> yang </a:t>
            </a:r>
            <a:r>
              <a:rPr lang="en-US" sz="1300" dirty="0" err="1"/>
              <a:t>hanya</a:t>
            </a:r>
            <a:r>
              <a:rPr lang="en-US" sz="1300" dirty="0"/>
              <a:t> </a:t>
            </a:r>
            <a:r>
              <a:rPr lang="en-US" sz="1300" b="1" dirty="0"/>
              <a:t>Rp979,21 </a:t>
            </a:r>
            <a:r>
              <a:rPr lang="en-US" sz="1300" b="1" dirty="0" err="1" smtClean="0"/>
              <a:t>juta</a:t>
            </a:r>
            <a:r>
              <a:rPr lang="en-US" sz="1300" dirty="0" smtClean="0"/>
              <a:t>. Hal </a:t>
            </a:r>
            <a:r>
              <a:rPr lang="en-US" sz="1300" dirty="0" err="1" smtClean="0"/>
              <a:t>ini</a:t>
            </a:r>
            <a:r>
              <a:rPr lang="en-US" sz="1300" dirty="0" smtClean="0"/>
              <a:t> </a:t>
            </a:r>
            <a:r>
              <a:rPr lang="en-US" sz="1300" dirty="0" err="1" smtClean="0"/>
              <a:t>merupakan</a:t>
            </a:r>
            <a:r>
              <a:rPr lang="en-US" sz="1300" dirty="0" smtClean="0"/>
              <a:t> </a:t>
            </a:r>
            <a:r>
              <a:rPr lang="en-US" sz="1300" dirty="0" err="1" smtClean="0"/>
              <a:t>akibat</a:t>
            </a:r>
            <a:r>
              <a:rPr lang="en-US" sz="1300" dirty="0" smtClean="0"/>
              <a:t> </a:t>
            </a:r>
            <a:r>
              <a:rPr lang="en-US" sz="1300" dirty="0" err="1" smtClean="0"/>
              <a:t>penerapan</a:t>
            </a:r>
            <a:r>
              <a:rPr lang="en-US" sz="1300" dirty="0" smtClean="0"/>
              <a:t> UU HKPD </a:t>
            </a:r>
            <a:r>
              <a:rPr lang="en-US" sz="1300" dirty="0" err="1" smtClean="0"/>
              <a:t>dan</a:t>
            </a:r>
            <a:r>
              <a:rPr lang="en-US" sz="1300" dirty="0" smtClean="0"/>
              <a:t> </a:t>
            </a:r>
            <a:r>
              <a:rPr lang="en-US" sz="1300" dirty="0" err="1" smtClean="0"/>
              <a:t>mencerminkan</a:t>
            </a:r>
            <a:r>
              <a:rPr lang="en-US" sz="1300" dirty="0" smtClean="0"/>
              <a:t> </a:t>
            </a:r>
            <a:r>
              <a:rPr lang="en-US" sz="1300" dirty="0" err="1"/>
              <a:t>peningkatan</a:t>
            </a:r>
            <a:r>
              <a:rPr lang="en-US" sz="1300" dirty="0"/>
              <a:t> </a:t>
            </a:r>
            <a:r>
              <a:rPr lang="en-US" sz="1300" dirty="0" err="1"/>
              <a:t>signifikan</a:t>
            </a:r>
            <a:r>
              <a:rPr lang="en-US" sz="1300" dirty="0"/>
              <a:t> </a:t>
            </a:r>
            <a:r>
              <a:rPr lang="en-US" sz="1300" dirty="0" err="1"/>
              <a:t>pemanfaatan</a:t>
            </a:r>
            <a:r>
              <a:rPr lang="en-US" sz="1300" dirty="0"/>
              <a:t> </a:t>
            </a:r>
            <a:r>
              <a:rPr lang="en-US" sz="1300" dirty="0" err="1"/>
              <a:t>layanan</a:t>
            </a:r>
            <a:r>
              <a:rPr lang="en-US" sz="1300" dirty="0"/>
              <a:t> </a:t>
            </a:r>
            <a:r>
              <a:rPr lang="en-US" sz="1300" dirty="0" err="1"/>
              <a:t>kesehatan</a:t>
            </a:r>
            <a:r>
              <a:rPr lang="en-US" sz="1300" dirty="0"/>
              <a:t> </a:t>
            </a:r>
            <a:r>
              <a:rPr lang="en-US" sz="1300" dirty="0" err="1" smtClean="0"/>
              <a:t>daerah</a:t>
            </a:r>
            <a:r>
              <a:rPr lang="en-US" sz="1300" dirty="0" smtClean="0"/>
              <a:t>. </a:t>
            </a:r>
            <a:r>
              <a:rPr lang="en-US" sz="1300" dirty="0" err="1" smtClean="0"/>
              <a:t>Sebaliknya</a:t>
            </a:r>
            <a:r>
              <a:rPr lang="en-US" sz="1300" dirty="0"/>
              <a:t>, </a:t>
            </a:r>
            <a:r>
              <a:rPr lang="en-US" sz="1300" dirty="0" err="1"/>
              <a:t>kinerja</a:t>
            </a:r>
            <a:r>
              <a:rPr lang="en-US" sz="1300" dirty="0"/>
              <a:t> </a:t>
            </a:r>
            <a:r>
              <a:rPr lang="en-US" sz="1300" dirty="0" err="1"/>
              <a:t>terendah</a:t>
            </a:r>
            <a:r>
              <a:rPr lang="en-US" sz="1300" dirty="0"/>
              <a:t> </a:t>
            </a:r>
            <a:r>
              <a:rPr lang="en-US" sz="1300" dirty="0" err="1"/>
              <a:t>berasal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Penyediaan</a:t>
            </a:r>
            <a:r>
              <a:rPr lang="en-US" sz="1300" b="1" dirty="0"/>
              <a:t>/</a:t>
            </a:r>
            <a:r>
              <a:rPr lang="en-US" sz="1300" b="1" dirty="0" err="1"/>
              <a:t>Penyedotan</a:t>
            </a:r>
            <a:r>
              <a:rPr lang="en-US" sz="1300" b="1" dirty="0"/>
              <a:t> </a:t>
            </a:r>
            <a:r>
              <a:rPr lang="en-US" sz="1300" b="1" dirty="0" err="1"/>
              <a:t>Kakus</a:t>
            </a:r>
            <a:r>
              <a:rPr lang="en-US" sz="1300" dirty="0"/>
              <a:t> yang </a:t>
            </a:r>
            <a:r>
              <a:rPr lang="en-US" sz="1300" dirty="0" err="1"/>
              <a:t>belum</a:t>
            </a:r>
            <a:r>
              <a:rPr lang="en-US" sz="1300" dirty="0"/>
              <a:t> </a:t>
            </a:r>
            <a:r>
              <a:rPr lang="en-US" sz="1300" dirty="0" err="1"/>
              <a:t>terealisasi</a:t>
            </a:r>
            <a:r>
              <a:rPr lang="en-US" sz="1300" dirty="0"/>
              <a:t>, </a:t>
            </a:r>
            <a:r>
              <a:rPr lang="en-US" sz="1300" dirty="0" err="1"/>
              <a:t>serta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Pelayanan</a:t>
            </a:r>
            <a:r>
              <a:rPr lang="en-US" sz="1300" b="1" dirty="0"/>
              <a:t> </a:t>
            </a:r>
            <a:r>
              <a:rPr lang="en-US" sz="1300" b="1" dirty="0" err="1"/>
              <a:t>Kebersihan</a:t>
            </a:r>
            <a:r>
              <a:rPr lang="en-US" sz="1300" b="1" dirty="0"/>
              <a:t>/</a:t>
            </a:r>
            <a:r>
              <a:rPr lang="en-US" sz="1300" b="1" dirty="0" err="1"/>
              <a:t>Persampahan</a:t>
            </a:r>
            <a:r>
              <a:rPr lang="en-US" sz="1300" dirty="0"/>
              <a:t> yang </a:t>
            </a:r>
            <a:r>
              <a:rPr lang="en-US" sz="1300" dirty="0" err="1"/>
              <a:t>turun</a:t>
            </a:r>
            <a:r>
              <a:rPr lang="en-US" sz="1300" dirty="0"/>
              <a:t> </a:t>
            </a:r>
            <a:r>
              <a:rPr lang="en-US" sz="1300" dirty="0" err="1"/>
              <a:t>menjadi</a:t>
            </a:r>
            <a:r>
              <a:rPr lang="en-US" sz="1300" dirty="0"/>
              <a:t> </a:t>
            </a:r>
            <a:r>
              <a:rPr lang="en-US" sz="1300" b="1" dirty="0" smtClean="0"/>
              <a:t>Rp1,1 </a:t>
            </a:r>
            <a:r>
              <a:rPr lang="en-US" sz="1300" b="1" dirty="0" err="1"/>
              <a:t>juta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b="1" dirty="0" smtClean="0"/>
              <a:t>Rp3 </a:t>
            </a:r>
            <a:r>
              <a:rPr lang="en-US" sz="1300" b="1" dirty="0" err="1"/>
              <a:t>juta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dirty="0" err="1"/>
              <a:t>tahun</a:t>
            </a:r>
            <a:r>
              <a:rPr lang="en-US" sz="1300" dirty="0"/>
              <a:t> </a:t>
            </a:r>
            <a:r>
              <a:rPr lang="en-US" sz="1300" dirty="0" err="1"/>
              <a:t>sebelumnya</a:t>
            </a:r>
            <a:r>
              <a:rPr lang="en-US" sz="1300" dirty="0"/>
              <a:t>. </a:t>
            </a:r>
            <a:r>
              <a:rPr lang="en-US" sz="1300" dirty="0" err="1"/>
              <a:t>Secara</a:t>
            </a:r>
            <a:r>
              <a:rPr lang="en-US" sz="1300" dirty="0"/>
              <a:t> </a:t>
            </a:r>
            <a:r>
              <a:rPr lang="en-US" sz="1300" dirty="0" err="1"/>
              <a:t>ekonomi</a:t>
            </a:r>
            <a:r>
              <a:rPr lang="en-US" sz="1300" dirty="0"/>
              <a:t>, </a:t>
            </a:r>
            <a:r>
              <a:rPr lang="en-US" sz="1300" dirty="0" err="1" smtClean="0"/>
              <a:t>kontraksi</a:t>
            </a:r>
            <a:r>
              <a:rPr lang="en-US" sz="1300" dirty="0" smtClean="0"/>
              <a:t> </a:t>
            </a:r>
            <a:r>
              <a:rPr lang="en-US" sz="1300" dirty="0"/>
              <a:t>q-to-q </a:t>
            </a:r>
            <a:r>
              <a:rPr lang="en-US" sz="1300" dirty="0" err="1"/>
              <a:t>mencerminkan</a:t>
            </a:r>
            <a:r>
              <a:rPr lang="en-US" sz="1300" dirty="0"/>
              <a:t> </a:t>
            </a:r>
            <a:r>
              <a:rPr lang="en-US" sz="1300" dirty="0" err="1"/>
              <a:t>faktor</a:t>
            </a:r>
            <a:r>
              <a:rPr lang="en-US" sz="1300" dirty="0"/>
              <a:t> </a:t>
            </a:r>
            <a:r>
              <a:rPr lang="en-US" sz="1300" dirty="0" err="1"/>
              <a:t>musiman</a:t>
            </a:r>
            <a:r>
              <a:rPr lang="en-US" sz="1300" dirty="0"/>
              <a:t> </a:t>
            </a:r>
            <a:r>
              <a:rPr lang="en-US" sz="1300" dirty="0" err="1"/>
              <a:t>dan</a:t>
            </a:r>
            <a:r>
              <a:rPr lang="en-US" sz="1300" dirty="0"/>
              <a:t> </a:t>
            </a:r>
            <a:r>
              <a:rPr lang="en-US" sz="1300" dirty="0" err="1"/>
              <a:t>penyesuaian</a:t>
            </a:r>
            <a:r>
              <a:rPr lang="en-US" sz="1300" dirty="0"/>
              <a:t> </a:t>
            </a:r>
            <a:r>
              <a:rPr lang="en-US" sz="1300" dirty="0" err="1"/>
              <a:t>anggaran</a:t>
            </a:r>
            <a:r>
              <a:rPr lang="en-US" sz="1300" dirty="0"/>
              <a:t> </a:t>
            </a:r>
            <a:r>
              <a:rPr lang="en-US" sz="1300" dirty="0" err="1"/>
              <a:t>layanan</a:t>
            </a:r>
            <a:r>
              <a:rPr lang="en-US" sz="1300" dirty="0"/>
              <a:t> </a:t>
            </a:r>
            <a:r>
              <a:rPr lang="en-US" sz="1300" dirty="0" err="1"/>
              <a:t>publik</a:t>
            </a:r>
            <a:r>
              <a:rPr lang="en-US" sz="1300" dirty="0" smtClean="0"/>
              <a:t>.</a:t>
            </a:r>
            <a:endParaRPr lang="en-US" sz="13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300" dirty="0" err="1"/>
              <a:t>Realisasi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Jasa</a:t>
            </a:r>
            <a:r>
              <a:rPr lang="en-US" sz="1300" b="1" dirty="0"/>
              <a:t> Usaha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dirty="0" err="1"/>
              <a:t>Triwulan</a:t>
            </a:r>
            <a:r>
              <a:rPr lang="en-US" sz="1300" dirty="0"/>
              <a:t> III 2025 </a:t>
            </a:r>
            <a:r>
              <a:rPr lang="en-US" sz="1300" dirty="0" err="1"/>
              <a:t>tercatat</a:t>
            </a:r>
            <a:r>
              <a:rPr lang="en-US" sz="1300" dirty="0"/>
              <a:t> </a:t>
            </a:r>
            <a:r>
              <a:rPr lang="en-US" sz="1300" dirty="0" err="1"/>
              <a:t>sebesar</a:t>
            </a:r>
            <a:r>
              <a:rPr lang="en-US" sz="1300" dirty="0"/>
              <a:t> </a:t>
            </a:r>
            <a:r>
              <a:rPr lang="en-US" sz="1300" b="1" dirty="0"/>
              <a:t>Rp485,25 </a:t>
            </a:r>
            <a:r>
              <a:rPr lang="en-US" sz="1300" b="1" dirty="0" err="1"/>
              <a:t>juta</a:t>
            </a:r>
            <a:r>
              <a:rPr lang="en-US" sz="1300" dirty="0"/>
              <a:t>, </a:t>
            </a:r>
            <a:r>
              <a:rPr lang="en-US" sz="1300" dirty="0" err="1"/>
              <a:t>meningkat</a:t>
            </a:r>
            <a:r>
              <a:rPr lang="en-US" sz="1300" dirty="0"/>
              <a:t> </a:t>
            </a:r>
            <a:r>
              <a:rPr lang="en-US" sz="1300" b="1" dirty="0"/>
              <a:t>9,78% (</a:t>
            </a:r>
            <a:r>
              <a:rPr lang="en-US" sz="1300" b="1" dirty="0" err="1"/>
              <a:t>yoy</a:t>
            </a:r>
            <a:r>
              <a:rPr lang="en-US" sz="1300" b="1" dirty="0"/>
              <a:t>)</a:t>
            </a:r>
            <a:r>
              <a:rPr lang="en-US" sz="1300" dirty="0"/>
              <a:t> </a:t>
            </a:r>
            <a:r>
              <a:rPr lang="en-US" sz="1300" dirty="0" err="1"/>
              <a:t>dibandingkan</a:t>
            </a:r>
            <a:r>
              <a:rPr lang="en-US" sz="1300" dirty="0"/>
              <a:t> </a:t>
            </a:r>
            <a:r>
              <a:rPr lang="en-US" sz="1300" dirty="0" err="1"/>
              <a:t>tahun</a:t>
            </a:r>
            <a:r>
              <a:rPr lang="en-US" sz="1300" dirty="0"/>
              <a:t> </a:t>
            </a:r>
            <a:r>
              <a:rPr lang="en-US" sz="1300" dirty="0" err="1"/>
              <a:t>sebelumnya</a:t>
            </a:r>
            <a:r>
              <a:rPr lang="en-US" sz="1300" dirty="0"/>
              <a:t> </a:t>
            </a:r>
            <a:r>
              <a:rPr lang="en-US" sz="1300" dirty="0" err="1"/>
              <a:t>sebesar</a:t>
            </a:r>
            <a:r>
              <a:rPr lang="en-US" sz="1300" dirty="0"/>
              <a:t> </a:t>
            </a:r>
            <a:r>
              <a:rPr lang="en-US" sz="1300" b="1" dirty="0"/>
              <a:t>Rp442,00 </a:t>
            </a:r>
            <a:r>
              <a:rPr lang="en-US" sz="1300" b="1" dirty="0" err="1"/>
              <a:t>juta</a:t>
            </a:r>
            <a:r>
              <a:rPr lang="en-US" sz="1300" dirty="0"/>
              <a:t>, </a:t>
            </a:r>
            <a:r>
              <a:rPr lang="en-US" sz="1300" dirty="0" err="1"/>
              <a:t>namun</a:t>
            </a:r>
            <a:r>
              <a:rPr lang="en-US" sz="1300" dirty="0"/>
              <a:t> </a:t>
            </a:r>
            <a:r>
              <a:rPr lang="en-US" sz="1300" dirty="0" err="1"/>
              <a:t>terkontraksi</a:t>
            </a:r>
            <a:r>
              <a:rPr lang="en-US" sz="1300" dirty="0"/>
              <a:t> </a:t>
            </a:r>
            <a:r>
              <a:rPr lang="en-US" sz="1300" b="1" dirty="0"/>
              <a:t>25,09% (q-to-q)</a:t>
            </a:r>
            <a:r>
              <a:rPr lang="en-US" sz="1300" dirty="0"/>
              <a:t>. </a:t>
            </a:r>
            <a:r>
              <a:rPr lang="en-US" sz="1300" dirty="0" err="1" smtClean="0"/>
              <a:t>Pertumbuhan</a:t>
            </a:r>
            <a:r>
              <a:rPr lang="en-US" sz="1300" dirty="0" smtClean="0"/>
              <a:t> </a:t>
            </a:r>
            <a:r>
              <a:rPr lang="en-US" sz="1300" dirty="0" err="1" smtClean="0"/>
              <a:t>terbesar</a:t>
            </a:r>
            <a:r>
              <a:rPr lang="en-US" sz="1300" dirty="0" smtClean="0"/>
              <a:t> </a:t>
            </a:r>
            <a:r>
              <a:rPr lang="en-US" sz="1300" dirty="0" err="1"/>
              <a:t>berasal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Pemakaian</a:t>
            </a:r>
            <a:r>
              <a:rPr lang="en-US" sz="1300" b="1" dirty="0"/>
              <a:t> </a:t>
            </a:r>
            <a:r>
              <a:rPr lang="en-US" sz="1300" b="1" dirty="0" err="1"/>
              <a:t>Kekayaan</a:t>
            </a:r>
            <a:r>
              <a:rPr lang="en-US" sz="1300" b="1" dirty="0"/>
              <a:t> Daerah</a:t>
            </a:r>
            <a:r>
              <a:rPr lang="en-US" sz="1300" dirty="0"/>
              <a:t> </a:t>
            </a:r>
            <a:r>
              <a:rPr lang="en-US" sz="1300" dirty="0" err="1"/>
              <a:t>dengan</a:t>
            </a:r>
            <a:r>
              <a:rPr lang="en-US" sz="1300" dirty="0"/>
              <a:t> </a:t>
            </a:r>
            <a:r>
              <a:rPr lang="en-US" sz="1300" dirty="0" err="1"/>
              <a:t>realisasi</a:t>
            </a:r>
            <a:r>
              <a:rPr lang="en-US" sz="1300" dirty="0"/>
              <a:t> </a:t>
            </a:r>
            <a:r>
              <a:rPr lang="en-US" sz="1300" b="1" dirty="0" smtClean="0"/>
              <a:t>Rp35 </a:t>
            </a:r>
            <a:r>
              <a:rPr lang="en-US" sz="1300" b="1" dirty="0" err="1"/>
              <a:t>juta</a:t>
            </a:r>
            <a:r>
              <a:rPr lang="en-US" sz="1300" dirty="0"/>
              <a:t>, </a:t>
            </a:r>
            <a:r>
              <a:rPr lang="en-US" sz="1300" dirty="0" err="1"/>
              <a:t>melonjak</a:t>
            </a:r>
            <a:r>
              <a:rPr lang="en-US" sz="1300" dirty="0"/>
              <a:t> </a:t>
            </a:r>
            <a:r>
              <a:rPr lang="en-US" sz="1300" dirty="0" err="1"/>
              <a:t>tajam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b="1" dirty="0"/>
              <a:t>Rp3,57 </a:t>
            </a:r>
            <a:r>
              <a:rPr lang="en-US" sz="1300" b="1" dirty="0" err="1"/>
              <a:t>juta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dirty="0" err="1"/>
              <a:t>Triwulan</a:t>
            </a:r>
            <a:r>
              <a:rPr lang="en-US" sz="1300" dirty="0"/>
              <a:t> III 2024, </a:t>
            </a:r>
            <a:r>
              <a:rPr lang="en-US" sz="1300" dirty="0" err="1"/>
              <a:t>menunjukkan</a:t>
            </a:r>
            <a:r>
              <a:rPr lang="en-US" sz="1300" dirty="0"/>
              <a:t> </a:t>
            </a:r>
            <a:r>
              <a:rPr lang="en-US" sz="1300" dirty="0" err="1"/>
              <a:t>semakin</a:t>
            </a:r>
            <a:r>
              <a:rPr lang="en-US" sz="1300" dirty="0"/>
              <a:t> </a:t>
            </a:r>
            <a:r>
              <a:rPr lang="en-US" sz="1300" dirty="0" err="1"/>
              <a:t>optimalnya</a:t>
            </a:r>
            <a:r>
              <a:rPr lang="en-US" sz="1300" dirty="0"/>
              <a:t> </a:t>
            </a:r>
            <a:r>
              <a:rPr lang="en-US" sz="1300" dirty="0" err="1"/>
              <a:t>pemanfaatan</a:t>
            </a:r>
            <a:r>
              <a:rPr lang="en-US" sz="1300" dirty="0"/>
              <a:t> </a:t>
            </a:r>
            <a:r>
              <a:rPr lang="en-US" sz="1300" dirty="0" err="1"/>
              <a:t>aset</a:t>
            </a:r>
            <a:r>
              <a:rPr lang="en-US" sz="1300" dirty="0"/>
              <a:t> </a:t>
            </a:r>
            <a:r>
              <a:rPr lang="en-US" sz="1300" dirty="0" err="1"/>
              <a:t>daerah</a:t>
            </a:r>
            <a:r>
              <a:rPr lang="en-US" sz="1300" dirty="0"/>
              <a:t> </a:t>
            </a:r>
            <a:r>
              <a:rPr lang="en-US" sz="1300" dirty="0" err="1"/>
              <a:t>untuk</a:t>
            </a:r>
            <a:r>
              <a:rPr lang="en-US" sz="1300" dirty="0"/>
              <a:t> </a:t>
            </a:r>
            <a:r>
              <a:rPr lang="en-US" sz="1300" dirty="0" err="1"/>
              <a:t>kegiatan</a:t>
            </a:r>
            <a:r>
              <a:rPr lang="en-US" sz="1300" dirty="0"/>
              <a:t> </a:t>
            </a:r>
            <a:r>
              <a:rPr lang="en-US" sz="1300" dirty="0" err="1"/>
              <a:t>ekonomi</a:t>
            </a:r>
            <a:r>
              <a:rPr lang="en-US" sz="1300" dirty="0"/>
              <a:t>. Di </a:t>
            </a:r>
            <a:r>
              <a:rPr lang="en-US" sz="1300" dirty="0" err="1"/>
              <a:t>sisi</a:t>
            </a:r>
            <a:r>
              <a:rPr lang="en-US" sz="1300" dirty="0"/>
              <a:t> lain, </a:t>
            </a:r>
            <a:r>
              <a:rPr lang="en-US" sz="1300" dirty="0" err="1"/>
              <a:t>kontribusi</a:t>
            </a:r>
            <a:r>
              <a:rPr lang="en-US" sz="1300" dirty="0"/>
              <a:t> </a:t>
            </a:r>
            <a:r>
              <a:rPr lang="en-US" sz="1300" dirty="0" err="1"/>
              <a:t>terendah</a:t>
            </a:r>
            <a:r>
              <a:rPr lang="en-US" sz="1300" dirty="0"/>
              <a:t> </a:t>
            </a:r>
            <a:r>
              <a:rPr lang="en-US" sz="1300" dirty="0" err="1"/>
              <a:t>berasal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Terminal</a:t>
            </a:r>
            <a:r>
              <a:rPr lang="en-US" sz="1300" dirty="0"/>
              <a:t> yang </a:t>
            </a:r>
            <a:r>
              <a:rPr lang="en-US" sz="1300" dirty="0" err="1"/>
              <a:t>belum</a:t>
            </a:r>
            <a:r>
              <a:rPr lang="en-US" sz="1300" dirty="0"/>
              <a:t> </a:t>
            </a:r>
            <a:r>
              <a:rPr lang="en-US" sz="1300" dirty="0" err="1"/>
              <a:t>terealisasi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dirty="0" err="1"/>
              <a:t>tahun</a:t>
            </a:r>
            <a:r>
              <a:rPr lang="en-US" sz="1300" dirty="0"/>
              <a:t> </a:t>
            </a:r>
            <a:r>
              <a:rPr lang="en-US" sz="1300" dirty="0" err="1"/>
              <a:t>berjalan</a:t>
            </a:r>
            <a:r>
              <a:rPr lang="en-US" sz="1300" dirty="0"/>
              <a:t>, </a:t>
            </a:r>
            <a:r>
              <a:rPr lang="en-US" sz="1300" dirty="0" err="1"/>
              <a:t>mencerminkan</a:t>
            </a:r>
            <a:r>
              <a:rPr lang="en-US" sz="1300" dirty="0"/>
              <a:t> </a:t>
            </a:r>
            <a:r>
              <a:rPr lang="en-US" sz="1300" dirty="0" err="1"/>
              <a:t>masih</a:t>
            </a:r>
            <a:r>
              <a:rPr lang="en-US" sz="1300" dirty="0"/>
              <a:t> </a:t>
            </a:r>
            <a:r>
              <a:rPr lang="en-US" sz="1300" dirty="0" err="1" smtClean="0"/>
              <a:t>kurangnya</a:t>
            </a:r>
            <a:r>
              <a:rPr lang="en-US" sz="1300" dirty="0" smtClean="0"/>
              <a:t> </a:t>
            </a:r>
            <a:r>
              <a:rPr lang="en-US" sz="1300" dirty="0" err="1" smtClean="0"/>
              <a:t>optimalisasi</a:t>
            </a:r>
            <a:r>
              <a:rPr lang="en-US" sz="1300" dirty="0" smtClean="0"/>
              <a:t> </a:t>
            </a:r>
            <a:r>
              <a:rPr lang="en-US" sz="1300" dirty="0" err="1"/>
              <a:t>pemungutan</a:t>
            </a:r>
            <a:r>
              <a:rPr lang="en-US" sz="1300" dirty="0"/>
              <a:t>. </a:t>
            </a:r>
            <a:endParaRPr lang="en-US" sz="1300" kern="12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" y="4739749"/>
            <a:ext cx="6781800" cy="1892826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300" dirty="0" err="1"/>
              <a:t>Realisasi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Perizinan</a:t>
            </a:r>
            <a:r>
              <a:rPr lang="en-US" sz="1300" b="1" dirty="0"/>
              <a:t> </a:t>
            </a:r>
            <a:r>
              <a:rPr lang="en-US" sz="1300" b="1" dirty="0" err="1"/>
              <a:t>Tertentu</a:t>
            </a:r>
            <a:r>
              <a:rPr lang="en-US" sz="1300" dirty="0"/>
              <a:t> </a:t>
            </a:r>
            <a:r>
              <a:rPr lang="en-US" sz="1300" dirty="0" err="1"/>
              <a:t>hingga</a:t>
            </a:r>
            <a:r>
              <a:rPr lang="en-US" sz="1300" dirty="0"/>
              <a:t> </a:t>
            </a:r>
            <a:r>
              <a:rPr lang="en-US" sz="1300" dirty="0" err="1"/>
              <a:t>Triwulan</a:t>
            </a:r>
            <a:r>
              <a:rPr lang="en-US" sz="1300" dirty="0"/>
              <a:t> III 2025 </a:t>
            </a:r>
            <a:r>
              <a:rPr lang="en-US" sz="1300" dirty="0" err="1"/>
              <a:t>mencapai</a:t>
            </a:r>
            <a:r>
              <a:rPr lang="en-US" sz="1300" dirty="0"/>
              <a:t> </a:t>
            </a:r>
            <a:r>
              <a:rPr lang="en-US" sz="1300" b="1" dirty="0"/>
              <a:t>Rp580,07 </a:t>
            </a:r>
            <a:r>
              <a:rPr lang="en-US" sz="1300" b="1" dirty="0" err="1"/>
              <a:t>juta</a:t>
            </a:r>
            <a:r>
              <a:rPr lang="en-US" sz="1300" dirty="0"/>
              <a:t>, </a:t>
            </a:r>
            <a:r>
              <a:rPr lang="en-US" sz="1300" dirty="0" err="1"/>
              <a:t>mengalami</a:t>
            </a:r>
            <a:r>
              <a:rPr lang="en-US" sz="1300" dirty="0"/>
              <a:t> </a:t>
            </a:r>
            <a:r>
              <a:rPr lang="en-US" sz="1300" dirty="0" err="1"/>
              <a:t>kontraksi</a:t>
            </a:r>
            <a:r>
              <a:rPr lang="en-US" sz="1300" dirty="0"/>
              <a:t> </a:t>
            </a:r>
            <a:r>
              <a:rPr lang="en-US" sz="1300" b="1" dirty="0"/>
              <a:t>26,26% (</a:t>
            </a:r>
            <a:r>
              <a:rPr lang="en-US" sz="1300" b="1" dirty="0" err="1"/>
              <a:t>yoy</a:t>
            </a:r>
            <a:r>
              <a:rPr lang="en-US" sz="1300" b="1" dirty="0"/>
              <a:t>)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dirty="0" err="1"/>
              <a:t>realisasi</a:t>
            </a:r>
            <a:r>
              <a:rPr lang="en-US" sz="1300" dirty="0"/>
              <a:t> </a:t>
            </a:r>
            <a:r>
              <a:rPr lang="en-US" sz="1300" dirty="0" err="1"/>
              <a:t>tahun</a:t>
            </a:r>
            <a:r>
              <a:rPr lang="en-US" sz="1300" dirty="0"/>
              <a:t> </a:t>
            </a:r>
            <a:r>
              <a:rPr lang="en-US" sz="1300" dirty="0" err="1"/>
              <a:t>sebelumnya</a:t>
            </a:r>
            <a:r>
              <a:rPr lang="en-US" sz="1300" dirty="0"/>
              <a:t> </a:t>
            </a:r>
            <a:r>
              <a:rPr lang="en-US" sz="1300" dirty="0" err="1"/>
              <a:t>sebesar</a:t>
            </a:r>
            <a:r>
              <a:rPr lang="en-US" sz="1300" dirty="0"/>
              <a:t> </a:t>
            </a:r>
            <a:r>
              <a:rPr lang="en-US" sz="1300" b="1" dirty="0"/>
              <a:t>Rp786,67 </a:t>
            </a:r>
            <a:r>
              <a:rPr lang="en-US" sz="1300" b="1" dirty="0" err="1"/>
              <a:t>juta</a:t>
            </a:r>
            <a:r>
              <a:rPr lang="en-US" sz="1300" dirty="0"/>
              <a:t>, </a:t>
            </a:r>
            <a:r>
              <a:rPr lang="en-US" sz="1300" dirty="0" err="1"/>
              <a:t>serta</a:t>
            </a:r>
            <a:r>
              <a:rPr lang="en-US" sz="1300" dirty="0"/>
              <a:t> </a:t>
            </a:r>
            <a:r>
              <a:rPr lang="en-US" sz="1300" dirty="0" err="1"/>
              <a:t>terkontraksi</a:t>
            </a:r>
            <a:r>
              <a:rPr lang="en-US" sz="1300" dirty="0"/>
              <a:t> </a:t>
            </a:r>
            <a:r>
              <a:rPr lang="en-US" sz="1300" b="1" dirty="0"/>
              <a:t>39,90% (q-to-q)</a:t>
            </a:r>
            <a:r>
              <a:rPr lang="en-US" sz="1300" dirty="0"/>
              <a:t>. </a:t>
            </a:r>
            <a:r>
              <a:rPr lang="en-US" sz="1300" dirty="0" err="1"/>
              <a:t>Seluruh</a:t>
            </a:r>
            <a:r>
              <a:rPr lang="en-US" sz="1300" dirty="0"/>
              <a:t> </a:t>
            </a:r>
            <a:r>
              <a:rPr lang="en-US" sz="1300" dirty="0" err="1"/>
              <a:t>penerimaan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dirty="0" err="1"/>
              <a:t>kelompok</a:t>
            </a:r>
            <a:r>
              <a:rPr lang="en-US" sz="1300" dirty="0"/>
              <a:t> </a:t>
            </a:r>
            <a:r>
              <a:rPr lang="en-US" sz="1300" dirty="0" err="1"/>
              <a:t>ini</a:t>
            </a:r>
            <a:r>
              <a:rPr lang="en-US" sz="1300" dirty="0"/>
              <a:t> </a:t>
            </a:r>
            <a:r>
              <a:rPr lang="en-US" sz="1300" dirty="0" err="1"/>
              <a:t>bersumber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Persetujuan</a:t>
            </a:r>
            <a:r>
              <a:rPr lang="en-US" sz="1300" b="1" dirty="0"/>
              <a:t> </a:t>
            </a:r>
            <a:r>
              <a:rPr lang="en-US" sz="1300" b="1" dirty="0" err="1"/>
              <a:t>Bangunan</a:t>
            </a:r>
            <a:r>
              <a:rPr lang="en-US" sz="1300" b="1" dirty="0"/>
              <a:t> </a:t>
            </a:r>
            <a:r>
              <a:rPr lang="en-US" sz="1300" b="1" dirty="0" err="1"/>
              <a:t>Gedung</a:t>
            </a:r>
            <a:r>
              <a:rPr lang="en-US" sz="1300" b="1" dirty="0"/>
              <a:t> (PBG/IMB)</a:t>
            </a:r>
            <a:r>
              <a:rPr lang="en-US" sz="1300" dirty="0"/>
              <a:t>, </a:t>
            </a:r>
            <a:r>
              <a:rPr lang="en-US" sz="1300" dirty="0" err="1"/>
              <a:t>sehingga</a:t>
            </a:r>
            <a:r>
              <a:rPr lang="en-US" sz="1300" dirty="0"/>
              <a:t> </a:t>
            </a:r>
            <a:r>
              <a:rPr lang="en-US" sz="1300" dirty="0" err="1"/>
              <a:t>kinerjanya</a:t>
            </a:r>
            <a:r>
              <a:rPr lang="en-US" sz="1300" dirty="0"/>
              <a:t> </a:t>
            </a:r>
            <a:r>
              <a:rPr lang="en-US" sz="1300" dirty="0" err="1"/>
              <a:t>sangat</a:t>
            </a:r>
            <a:r>
              <a:rPr lang="en-US" sz="1300" dirty="0"/>
              <a:t> </a:t>
            </a:r>
            <a:r>
              <a:rPr lang="en-US" sz="1300" dirty="0" err="1"/>
              <a:t>bergantung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dirty="0" err="1"/>
              <a:t>dinamika</a:t>
            </a:r>
            <a:r>
              <a:rPr lang="en-US" sz="1300" dirty="0"/>
              <a:t> </a:t>
            </a:r>
            <a:r>
              <a:rPr lang="en-US" sz="1300" dirty="0" err="1"/>
              <a:t>sektor</a:t>
            </a:r>
            <a:r>
              <a:rPr lang="en-US" sz="1300" dirty="0"/>
              <a:t> </a:t>
            </a:r>
            <a:r>
              <a:rPr lang="en-US" sz="1300" dirty="0" err="1"/>
              <a:t>konstruksi</a:t>
            </a:r>
            <a:r>
              <a:rPr lang="en-US" sz="1300" dirty="0"/>
              <a:t> </a:t>
            </a:r>
            <a:r>
              <a:rPr lang="en-US" sz="1300" dirty="0" err="1"/>
              <a:t>dan</a:t>
            </a:r>
            <a:r>
              <a:rPr lang="en-US" sz="1300" dirty="0"/>
              <a:t> </a:t>
            </a:r>
            <a:r>
              <a:rPr lang="en-US" sz="1300" dirty="0" err="1"/>
              <a:t>properti</a:t>
            </a:r>
            <a:r>
              <a:rPr lang="en-US" sz="1300" dirty="0"/>
              <a:t>. </a:t>
            </a:r>
            <a:r>
              <a:rPr lang="en-US" sz="1300" dirty="0" err="1"/>
              <a:t>Penurunan</a:t>
            </a:r>
            <a:r>
              <a:rPr lang="en-US" sz="1300" dirty="0"/>
              <a:t> </a:t>
            </a:r>
            <a:r>
              <a:rPr lang="en-US" sz="1300" dirty="0" err="1"/>
              <a:t>realisasi</a:t>
            </a:r>
            <a:r>
              <a:rPr lang="en-US" sz="1300" dirty="0"/>
              <a:t> </a:t>
            </a:r>
            <a:r>
              <a:rPr lang="en-US" sz="1300" dirty="0" err="1"/>
              <a:t>mencerminkan</a:t>
            </a:r>
            <a:r>
              <a:rPr lang="en-US" sz="1300" dirty="0"/>
              <a:t> </a:t>
            </a:r>
            <a:r>
              <a:rPr lang="en-US" sz="1300" dirty="0" err="1"/>
              <a:t>melambatnya</a:t>
            </a:r>
            <a:r>
              <a:rPr lang="en-US" sz="1300" dirty="0"/>
              <a:t> </a:t>
            </a:r>
            <a:r>
              <a:rPr lang="en-US" sz="1300" dirty="0" err="1"/>
              <a:t>permohonan</a:t>
            </a:r>
            <a:r>
              <a:rPr lang="en-US" sz="1300" dirty="0"/>
              <a:t> </a:t>
            </a:r>
            <a:r>
              <a:rPr lang="en-US" sz="1300" dirty="0" err="1"/>
              <a:t>perizinan</a:t>
            </a:r>
            <a:r>
              <a:rPr lang="en-US" sz="1300" dirty="0"/>
              <a:t> </a:t>
            </a:r>
            <a:r>
              <a:rPr lang="en-US" sz="1300" dirty="0" err="1"/>
              <a:t>bangunan</a:t>
            </a:r>
            <a:r>
              <a:rPr lang="en-US" sz="1300" dirty="0"/>
              <a:t> </a:t>
            </a:r>
            <a:r>
              <a:rPr lang="en-US" sz="1300" dirty="0" err="1"/>
              <a:t>baru</a:t>
            </a:r>
            <a:r>
              <a:rPr lang="en-US" sz="1300" dirty="0"/>
              <a:t> </a:t>
            </a:r>
            <a:r>
              <a:rPr lang="en-US" sz="1300" dirty="0" err="1"/>
              <a:t>seiring</a:t>
            </a:r>
            <a:r>
              <a:rPr lang="en-US" sz="1300" dirty="0"/>
              <a:t> </a:t>
            </a:r>
            <a:r>
              <a:rPr lang="en-US" sz="1300" dirty="0" err="1"/>
              <a:t>sikap</a:t>
            </a:r>
            <a:r>
              <a:rPr lang="en-US" sz="1300" dirty="0"/>
              <a:t> wait and see </a:t>
            </a:r>
            <a:r>
              <a:rPr lang="en-US" sz="1300" dirty="0" err="1"/>
              <a:t>pelaku</a:t>
            </a:r>
            <a:r>
              <a:rPr lang="en-US" sz="1300" dirty="0"/>
              <a:t> </a:t>
            </a:r>
            <a:r>
              <a:rPr lang="en-US" sz="1300" dirty="0" err="1"/>
              <a:t>usaha</a:t>
            </a:r>
            <a:r>
              <a:rPr lang="en-US" sz="1300" dirty="0"/>
              <a:t> </a:t>
            </a:r>
            <a:r>
              <a:rPr lang="en-US" sz="1300" dirty="0" err="1"/>
              <a:t>terhadap</a:t>
            </a:r>
            <a:r>
              <a:rPr lang="en-US" sz="1300" dirty="0"/>
              <a:t> </a:t>
            </a:r>
            <a:r>
              <a:rPr lang="en-US" sz="1300" dirty="0" err="1"/>
              <a:t>kondisi</a:t>
            </a:r>
            <a:r>
              <a:rPr lang="en-US" sz="1300" dirty="0"/>
              <a:t> </a:t>
            </a:r>
            <a:r>
              <a:rPr lang="en-US" sz="1300" dirty="0" err="1"/>
              <a:t>ekonomi</a:t>
            </a:r>
            <a:r>
              <a:rPr lang="en-US" sz="1300" dirty="0"/>
              <a:t> </a:t>
            </a:r>
            <a:r>
              <a:rPr lang="en-US" sz="1300" dirty="0" err="1"/>
              <a:t>dan</a:t>
            </a:r>
            <a:r>
              <a:rPr lang="en-US" sz="1300" dirty="0"/>
              <a:t> </a:t>
            </a:r>
            <a:r>
              <a:rPr lang="en-US" sz="1300" dirty="0" err="1"/>
              <a:t>arah</a:t>
            </a:r>
            <a:r>
              <a:rPr lang="en-US" sz="1300" dirty="0"/>
              <a:t> </a:t>
            </a:r>
            <a:r>
              <a:rPr lang="en-US" sz="1300" dirty="0" err="1"/>
              <a:t>kebijakan</a:t>
            </a:r>
            <a:r>
              <a:rPr lang="en-US" sz="1300" dirty="0"/>
              <a:t> </a:t>
            </a:r>
            <a:r>
              <a:rPr lang="en-US" sz="1300" dirty="0" err="1"/>
              <a:t>pembangunan</a:t>
            </a:r>
            <a:r>
              <a:rPr lang="en-US" sz="1300" dirty="0"/>
              <a:t>. </a:t>
            </a:r>
            <a:r>
              <a:rPr lang="en-US" sz="1300" dirty="0" err="1"/>
              <a:t>Meski</a:t>
            </a:r>
            <a:r>
              <a:rPr lang="en-US" sz="1300" dirty="0"/>
              <a:t> </a:t>
            </a:r>
            <a:r>
              <a:rPr lang="en-US" sz="1300" dirty="0" err="1"/>
              <a:t>demikian</a:t>
            </a:r>
            <a:r>
              <a:rPr lang="en-US" sz="1300" dirty="0"/>
              <a:t>, </a:t>
            </a:r>
            <a:r>
              <a:rPr lang="en-US" sz="1300" dirty="0" err="1"/>
              <a:t>dengan</a:t>
            </a:r>
            <a:r>
              <a:rPr lang="en-US" sz="1300" dirty="0"/>
              <a:t> </a:t>
            </a:r>
            <a:r>
              <a:rPr lang="en-US" sz="1300" dirty="0" err="1"/>
              <a:t>berlanjutnya</a:t>
            </a:r>
            <a:r>
              <a:rPr lang="en-US" sz="1300" dirty="0"/>
              <a:t> </a:t>
            </a:r>
            <a:r>
              <a:rPr lang="en-US" sz="1300" dirty="0" err="1"/>
              <a:t>pembangunan</a:t>
            </a:r>
            <a:r>
              <a:rPr lang="en-US" sz="1300" dirty="0"/>
              <a:t> </a:t>
            </a:r>
            <a:r>
              <a:rPr lang="en-US" sz="1300" dirty="0" err="1"/>
              <a:t>kawasan</a:t>
            </a:r>
            <a:r>
              <a:rPr lang="en-US" sz="1300" dirty="0"/>
              <a:t> </a:t>
            </a:r>
            <a:r>
              <a:rPr lang="en-US" sz="1300" dirty="0" err="1"/>
              <a:t>penyangga</a:t>
            </a:r>
            <a:r>
              <a:rPr lang="en-US" sz="1300" dirty="0"/>
              <a:t> IKN </a:t>
            </a:r>
            <a:r>
              <a:rPr lang="en-US" sz="1300" dirty="0" err="1"/>
              <a:t>dan</a:t>
            </a:r>
            <a:r>
              <a:rPr lang="en-US" sz="1300" dirty="0"/>
              <a:t> </a:t>
            </a:r>
            <a:r>
              <a:rPr lang="en-US" sz="1300" dirty="0" err="1"/>
              <a:t>proyek</a:t>
            </a:r>
            <a:r>
              <a:rPr lang="en-US" sz="1300" dirty="0"/>
              <a:t> </a:t>
            </a:r>
            <a:r>
              <a:rPr lang="en-US" sz="1300" dirty="0" err="1"/>
              <a:t>strategis</a:t>
            </a:r>
            <a:r>
              <a:rPr lang="en-US" sz="1300" dirty="0"/>
              <a:t> di </a:t>
            </a:r>
            <a:r>
              <a:rPr lang="en-US" sz="1300" dirty="0" err="1"/>
              <a:t>Kukar</a:t>
            </a:r>
            <a:r>
              <a:rPr lang="en-US" sz="1300" dirty="0"/>
              <a:t>, </a:t>
            </a:r>
            <a:r>
              <a:rPr lang="en-US" sz="1300" dirty="0" err="1"/>
              <a:t>retribusi</a:t>
            </a:r>
            <a:r>
              <a:rPr lang="en-US" sz="1300" dirty="0"/>
              <a:t> </a:t>
            </a:r>
            <a:r>
              <a:rPr lang="en-US" sz="1300" dirty="0" err="1"/>
              <a:t>perizinan</a:t>
            </a:r>
            <a:r>
              <a:rPr lang="en-US" sz="1300" dirty="0"/>
              <a:t> </a:t>
            </a:r>
            <a:r>
              <a:rPr lang="en-US" sz="1300" dirty="0" err="1"/>
              <a:t>memiliki</a:t>
            </a:r>
            <a:r>
              <a:rPr lang="en-US" sz="1300" dirty="0"/>
              <a:t> </a:t>
            </a:r>
            <a:r>
              <a:rPr lang="en-US" sz="1300" dirty="0" err="1"/>
              <a:t>potensi</a:t>
            </a:r>
            <a:r>
              <a:rPr lang="en-US" sz="1300" dirty="0"/>
              <a:t> </a:t>
            </a:r>
            <a:r>
              <a:rPr lang="en-US" sz="1300" dirty="0" err="1"/>
              <a:t>untuk</a:t>
            </a:r>
            <a:r>
              <a:rPr lang="en-US" sz="1300" dirty="0"/>
              <a:t> </a:t>
            </a:r>
            <a:r>
              <a:rPr lang="en-US" sz="1300" dirty="0" err="1"/>
              <a:t>kembali</a:t>
            </a:r>
            <a:r>
              <a:rPr lang="en-US" sz="1300" dirty="0"/>
              <a:t> </a:t>
            </a:r>
            <a:r>
              <a:rPr lang="en-US" sz="1300" dirty="0" err="1"/>
              <a:t>menguat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dirty="0" err="1"/>
              <a:t>periode</a:t>
            </a:r>
            <a:r>
              <a:rPr lang="en-US" sz="1300" dirty="0"/>
              <a:t> </a:t>
            </a:r>
            <a:r>
              <a:rPr lang="en-US" sz="1300" dirty="0" err="1"/>
              <a:t>selanjutnya</a:t>
            </a:r>
            <a:r>
              <a:rPr lang="en-US" sz="1300" dirty="0"/>
              <a:t>.</a:t>
            </a:r>
            <a:endParaRPr lang="en-US" sz="1300" kern="12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50" y="688976"/>
            <a:ext cx="6683250" cy="396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630" y="234822"/>
            <a:ext cx="1031037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1 . 3 </a:t>
            </a:r>
            <a:r>
              <a:rPr lang="en-US" sz="3200" spc="-250" dirty="0">
                <a:solidFill>
                  <a:srgbClr val="E22127"/>
                </a:solidFill>
              </a:rPr>
              <a:t>. </a:t>
            </a:r>
            <a:r>
              <a:rPr lang="en-US" sz="3200" spc="-250" dirty="0" smtClean="0">
                <a:solidFill>
                  <a:srgbClr val="E22127"/>
                </a:solidFill>
              </a:rPr>
              <a:t>HASIL PENGELOLAAN KEKAYAAN DAERAH YANG DIPISAHKAN</a:t>
            </a:r>
            <a:endParaRPr lang="en-US" sz="3200" dirty="0"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xfrm>
            <a:off x="11811000" y="6645426"/>
            <a:ext cx="3704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41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</p:sp>
      <p:sp>
        <p:nvSpPr>
          <p:cNvPr id="14" name="TextBox 13"/>
          <p:cNvSpPr txBox="1"/>
          <p:nvPr/>
        </p:nvSpPr>
        <p:spPr>
          <a:xfrm>
            <a:off x="457200" y="4170362"/>
            <a:ext cx="11224770" cy="2462213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400" dirty="0" err="1"/>
              <a:t>Hingga</a:t>
            </a:r>
            <a:r>
              <a:rPr lang="en-US" sz="1400" dirty="0"/>
              <a:t> </a:t>
            </a:r>
            <a:r>
              <a:rPr lang="en-US" sz="1400" b="1" dirty="0" err="1"/>
              <a:t>Triwulan</a:t>
            </a:r>
            <a:r>
              <a:rPr lang="en-US" sz="1400" b="1" dirty="0"/>
              <a:t> III 2025</a:t>
            </a:r>
            <a:r>
              <a:rPr lang="en-US" sz="1400" dirty="0"/>
              <a:t>, </a:t>
            </a:r>
            <a:r>
              <a:rPr lang="en-US" sz="1400" b="1" dirty="0" err="1"/>
              <a:t>Hasil</a:t>
            </a:r>
            <a:r>
              <a:rPr lang="en-US" sz="1400" b="1" dirty="0"/>
              <a:t> </a:t>
            </a:r>
            <a:r>
              <a:rPr lang="en-US" sz="1400" b="1" dirty="0" err="1"/>
              <a:t>Pengelolaan</a:t>
            </a:r>
            <a:r>
              <a:rPr lang="en-US" sz="1400" b="1" dirty="0"/>
              <a:t> </a:t>
            </a:r>
            <a:r>
              <a:rPr lang="en-US" sz="1400" b="1" dirty="0" err="1"/>
              <a:t>Kekayaan</a:t>
            </a:r>
            <a:r>
              <a:rPr lang="en-US" sz="1400" b="1" dirty="0"/>
              <a:t> Daerah yang </a:t>
            </a:r>
            <a:r>
              <a:rPr lang="en-US" sz="1400" b="1" dirty="0" err="1"/>
              <a:t>Dipisahkan</a:t>
            </a:r>
            <a:r>
              <a:rPr lang="en-US" sz="1400" dirty="0"/>
              <a:t> </a:t>
            </a:r>
            <a:r>
              <a:rPr lang="en-US" sz="1400" dirty="0" err="1"/>
              <a:t>Kabupaten</a:t>
            </a:r>
            <a:r>
              <a:rPr lang="en-US" sz="1400" dirty="0"/>
              <a:t> </a:t>
            </a:r>
            <a:r>
              <a:rPr lang="en-US" sz="1400" dirty="0" err="1"/>
              <a:t>Kutai</a:t>
            </a:r>
            <a:r>
              <a:rPr lang="en-US" sz="1400" dirty="0"/>
              <a:t> </a:t>
            </a:r>
            <a:r>
              <a:rPr lang="en-US" sz="1400" dirty="0" err="1"/>
              <a:t>Kartanegara</a:t>
            </a:r>
            <a:r>
              <a:rPr lang="en-US" sz="1400" dirty="0"/>
              <a:t> </a:t>
            </a:r>
            <a:r>
              <a:rPr lang="en-US" sz="1400" b="1" dirty="0" err="1"/>
              <a:t>belum</a:t>
            </a:r>
            <a:r>
              <a:rPr lang="en-US" sz="1400" b="1" dirty="0"/>
              <a:t> </a:t>
            </a:r>
            <a:r>
              <a:rPr lang="en-US" sz="1400" b="1" dirty="0" err="1"/>
              <a:t>terealisasi</a:t>
            </a:r>
            <a:r>
              <a:rPr lang="en-US" sz="1400" dirty="0"/>
              <a:t>, </a:t>
            </a:r>
            <a:r>
              <a:rPr lang="en-US" sz="1400" dirty="0" err="1"/>
              <a:t>sehingga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b="1" dirty="0" err="1"/>
              <a:t>yoy</a:t>
            </a:r>
            <a:r>
              <a:rPr lang="en-US" sz="1400" b="1" dirty="0"/>
              <a:t> </a:t>
            </a:r>
            <a:r>
              <a:rPr lang="en-US" sz="1400" b="1" dirty="0" err="1"/>
              <a:t>terkontraksi</a:t>
            </a:r>
            <a:r>
              <a:rPr lang="en-US" sz="1400" b="1" dirty="0"/>
              <a:t> 100%</a:t>
            </a:r>
            <a:r>
              <a:rPr lang="en-US" sz="1400" dirty="0"/>
              <a:t> </a:t>
            </a:r>
            <a:r>
              <a:rPr lang="en-US" sz="1400" dirty="0" err="1"/>
              <a:t>dibandingkan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III 2024 yang </a:t>
            </a:r>
            <a:r>
              <a:rPr lang="en-US" sz="1400" dirty="0" err="1"/>
              <a:t>tercatat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/>
              <a:t>Rp3,93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b="1" dirty="0"/>
              <a:t>q-to-q </a:t>
            </a:r>
            <a:r>
              <a:rPr lang="en-US" sz="1400" b="1" dirty="0" err="1"/>
              <a:t>juga</a:t>
            </a:r>
            <a:r>
              <a:rPr lang="en-US" sz="1400" b="1" dirty="0"/>
              <a:t> minus 100%</a:t>
            </a:r>
            <a:r>
              <a:rPr lang="en-US" sz="1400" dirty="0"/>
              <a:t>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b="1" dirty="0" err="1"/>
              <a:t>Triwulan</a:t>
            </a:r>
            <a:r>
              <a:rPr lang="en-US" sz="1400" b="1" dirty="0"/>
              <a:t> II 2025 </a:t>
            </a:r>
            <a:r>
              <a:rPr lang="en-US" sz="1400" b="1" dirty="0" err="1"/>
              <a:t>telah</a:t>
            </a:r>
            <a:r>
              <a:rPr lang="en-US" sz="1400" b="1" dirty="0"/>
              <a:t> </a:t>
            </a:r>
            <a:r>
              <a:rPr lang="en-US" sz="1400" b="1" dirty="0" err="1"/>
              <a:t>terealisasi</a:t>
            </a:r>
            <a:r>
              <a:rPr lang="en-US" sz="1400" b="1" dirty="0"/>
              <a:t> </a:t>
            </a:r>
            <a:r>
              <a:rPr lang="en-US" sz="1400" b="1" dirty="0" err="1"/>
              <a:t>dividen</a:t>
            </a:r>
            <a:r>
              <a:rPr lang="en-US" sz="1400" b="1" dirty="0"/>
              <a:t> </a:t>
            </a:r>
            <a:r>
              <a:rPr lang="en-US" sz="1400" b="1" dirty="0" err="1"/>
              <a:t>dari</a:t>
            </a:r>
            <a:r>
              <a:rPr lang="en-US" sz="1400" b="1" dirty="0"/>
              <a:t> BPD </a:t>
            </a:r>
            <a:r>
              <a:rPr lang="en-US" sz="1400" b="1" dirty="0" err="1"/>
              <a:t>Kaltimtara</a:t>
            </a:r>
            <a:r>
              <a:rPr lang="en-US" sz="1400" b="1" dirty="0"/>
              <a:t> </a:t>
            </a:r>
            <a:r>
              <a:rPr lang="en-US" sz="1400" b="1" dirty="0" err="1"/>
              <a:t>dan</a:t>
            </a:r>
            <a:r>
              <a:rPr lang="en-US" sz="1400" b="1" dirty="0"/>
              <a:t> PDAM</a:t>
            </a:r>
            <a:r>
              <a:rPr lang="en-US" sz="1400" dirty="0"/>
              <a:t>.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III </a:t>
            </a:r>
            <a:r>
              <a:rPr lang="en-US" sz="1400" dirty="0" err="1"/>
              <a:t>bukan</a:t>
            </a:r>
            <a:r>
              <a:rPr lang="en-US" sz="1400" dirty="0"/>
              <a:t> </a:t>
            </a:r>
            <a:r>
              <a:rPr lang="en-US" sz="1400" dirty="0" err="1"/>
              <a:t>disebabkan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kinerja</a:t>
            </a:r>
            <a:r>
              <a:rPr lang="en-US" sz="1400" dirty="0"/>
              <a:t> BUMD, </a:t>
            </a:r>
            <a:r>
              <a:rPr lang="en-US" sz="1400" dirty="0" err="1"/>
              <a:t>melainkan</a:t>
            </a:r>
            <a:r>
              <a:rPr lang="en-US" sz="1400" dirty="0"/>
              <a:t>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b="1" dirty="0" err="1"/>
              <a:t>pola</a:t>
            </a:r>
            <a:r>
              <a:rPr lang="en-US" sz="1400" b="1" dirty="0"/>
              <a:t> </a:t>
            </a:r>
            <a:r>
              <a:rPr lang="en-US" sz="1400" b="1" dirty="0" err="1"/>
              <a:t>pembagian</a:t>
            </a:r>
            <a:r>
              <a:rPr lang="en-US" sz="1400" b="1" dirty="0"/>
              <a:t> </a:t>
            </a:r>
            <a:r>
              <a:rPr lang="en-US" sz="1400" b="1" dirty="0" err="1"/>
              <a:t>dividen</a:t>
            </a:r>
            <a:r>
              <a:rPr lang="en-US" sz="1400" b="1" dirty="0"/>
              <a:t> yang </a:t>
            </a:r>
            <a:r>
              <a:rPr lang="en-US" sz="1400" b="1" dirty="0" err="1"/>
              <a:t>bersifat</a:t>
            </a:r>
            <a:r>
              <a:rPr lang="en-US" sz="1400" b="1" dirty="0"/>
              <a:t> </a:t>
            </a:r>
            <a:r>
              <a:rPr lang="en-US" sz="1400" b="1" dirty="0" err="1"/>
              <a:t>tidak</a:t>
            </a:r>
            <a:r>
              <a:rPr lang="en-US" sz="1400" b="1" dirty="0"/>
              <a:t> </a:t>
            </a:r>
            <a:r>
              <a:rPr lang="en-US" sz="1400" b="1" dirty="0" err="1"/>
              <a:t>rutin</a:t>
            </a:r>
            <a:r>
              <a:rPr lang="en-US" sz="1400" b="1" dirty="0"/>
              <a:t> </a:t>
            </a:r>
            <a:r>
              <a:rPr lang="en-US" sz="1400" b="1" dirty="0" err="1"/>
              <a:t>dan</a:t>
            </a:r>
            <a:r>
              <a:rPr lang="en-US" sz="1400" b="1" dirty="0"/>
              <a:t> </a:t>
            </a:r>
            <a:r>
              <a:rPr lang="en-US" sz="1400" b="1" dirty="0" err="1"/>
              <a:t>umumnya</a:t>
            </a:r>
            <a:r>
              <a:rPr lang="en-US" sz="1400" b="1" dirty="0"/>
              <a:t> </a:t>
            </a:r>
            <a:r>
              <a:rPr lang="en-US" sz="1400" b="1" dirty="0" err="1"/>
              <a:t>dilakukan</a:t>
            </a:r>
            <a:r>
              <a:rPr lang="en-US" sz="1400" b="1" dirty="0"/>
              <a:t> </a:t>
            </a:r>
            <a:r>
              <a:rPr lang="en-US" sz="1400" b="1" dirty="0" err="1"/>
              <a:t>satu</a:t>
            </a:r>
            <a:r>
              <a:rPr lang="en-US" sz="1400" b="1" dirty="0"/>
              <a:t> kali </a:t>
            </a:r>
            <a:r>
              <a:rPr lang="en-US" sz="1400" b="1" dirty="0" err="1"/>
              <a:t>dalam</a:t>
            </a:r>
            <a:r>
              <a:rPr lang="en-US" sz="1400" b="1" dirty="0"/>
              <a:t> </a:t>
            </a:r>
            <a:r>
              <a:rPr lang="en-US" sz="1400" b="1" dirty="0" err="1"/>
              <a:t>setahun</a:t>
            </a:r>
            <a:r>
              <a:rPr lang="en-US" sz="1400" dirty="0"/>
              <a:t> </a:t>
            </a:r>
            <a:r>
              <a:rPr lang="en-US" sz="1400" dirty="0" err="1"/>
              <a:t>setelah</a:t>
            </a:r>
            <a:r>
              <a:rPr lang="en-US" sz="1400" dirty="0"/>
              <a:t> </a:t>
            </a:r>
            <a:r>
              <a:rPr lang="en-US" sz="1400" dirty="0" err="1"/>
              <a:t>penetapan</a:t>
            </a:r>
            <a:r>
              <a:rPr lang="en-US" sz="1400" dirty="0"/>
              <a:t> </a:t>
            </a:r>
            <a:r>
              <a:rPr lang="en-US" sz="1400" dirty="0" err="1"/>
              <a:t>laba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keputusan</a:t>
            </a:r>
            <a:r>
              <a:rPr lang="en-US" sz="1400" dirty="0"/>
              <a:t> </a:t>
            </a:r>
            <a:r>
              <a:rPr lang="en-US" sz="1400" dirty="0" smtClean="0"/>
              <a:t>RUPS. </a:t>
            </a:r>
            <a:r>
              <a:rPr lang="en-US" sz="1400" dirty="0" err="1" smtClean="0"/>
              <a:t>Umumnya</a:t>
            </a:r>
            <a:r>
              <a:rPr lang="en-US" sz="1400" dirty="0" smtClean="0"/>
              <a:t>, </a:t>
            </a:r>
            <a:r>
              <a:rPr lang="en-US" sz="1400" dirty="0" err="1" smtClean="0"/>
              <a:t>pembagian</a:t>
            </a:r>
            <a:r>
              <a:rPr lang="en-US" sz="1400" dirty="0" smtClean="0"/>
              <a:t> </a:t>
            </a:r>
            <a:r>
              <a:rPr lang="en-US" sz="1400" dirty="0" err="1" smtClean="0"/>
              <a:t>dividen</a:t>
            </a:r>
            <a:r>
              <a:rPr lang="en-US" sz="1400" dirty="0" smtClean="0"/>
              <a:t> </a:t>
            </a:r>
            <a:r>
              <a:rPr lang="en-US" sz="1400" dirty="0" err="1" smtClean="0"/>
              <a:t>dilakukan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b="1" dirty="0" err="1" smtClean="0"/>
              <a:t>Triwulan</a:t>
            </a:r>
            <a:r>
              <a:rPr lang="en-US" sz="1400" b="1" dirty="0" smtClean="0"/>
              <a:t> II (</a:t>
            </a:r>
            <a:r>
              <a:rPr lang="en-US" sz="1400" b="1" dirty="0" err="1" smtClean="0"/>
              <a:t>dividen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tahunan</a:t>
            </a:r>
            <a:r>
              <a:rPr lang="en-US" sz="1400" b="1" dirty="0" smtClean="0"/>
              <a:t>)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terkadang</a:t>
            </a:r>
            <a:r>
              <a:rPr lang="en-US" sz="1400" dirty="0" smtClean="0"/>
              <a:t> </a:t>
            </a:r>
            <a:r>
              <a:rPr lang="en-US" sz="1400" dirty="0" err="1" smtClean="0"/>
              <a:t>dilakukan</a:t>
            </a:r>
            <a:r>
              <a:rPr lang="en-US" sz="1400" dirty="0" smtClean="0"/>
              <a:t> </a:t>
            </a:r>
            <a:r>
              <a:rPr lang="en-US" sz="1400" dirty="0" err="1" smtClean="0"/>
              <a:t>pembagian</a:t>
            </a:r>
            <a:r>
              <a:rPr lang="en-US" sz="1400" dirty="0" smtClean="0"/>
              <a:t> </a:t>
            </a:r>
            <a:r>
              <a:rPr lang="en-US" sz="1400" dirty="0" err="1" smtClean="0"/>
              <a:t>juga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b="1" dirty="0" err="1" smtClean="0"/>
              <a:t>Triwulan</a:t>
            </a:r>
            <a:r>
              <a:rPr lang="en-US" sz="1400" b="1" dirty="0" smtClean="0"/>
              <a:t> IV (</a:t>
            </a:r>
            <a:r>
              <a:rPr lang="en-US" sz="1400" b="1" dirty="0" err="1" smtClean="0"/>
              <a:t>dividen</a:t>
            </a:r>
            <a:r>
              <a:rPr lang="en-US" sz="1400" b="1" dirty="0" smtClean="0"/>
              <a:t> interim)</a:t>
            </a:r>
            <a:r>
              <a:rPr lang="en-US" sz="1400" dirty="0" smtClean="0"/>
              <a:t> </a:t>
            </a:r>
            <a:r>
              <a:rPr lang="en-US" sz="1400" dirty="0" err="1" smtClean="0"/>
              <a:t>tergantung</a:t>
            </a:r>
            <a:r>
              <a:rPr lang="en-US" sz="1400" dirty="0" smtClean="0"/>
              <a:t> </a:t>
            </a:r>
            <a:r>
              <a:rPr lang="en-US" sz="1400" dirty="0" err="1" smtClean="0"/>
              <a:t>manajemen</a:t>
            </a:r>
            <a:r>
              <a:rPr lang="en-US" sz="1400" dirty="0" smtClean="0"/>
              <a:t> </a:t>
            </a:r>
            <a:r>
              <a:rPr lang="en-US" sz="1400" dirty="0" err="1" smtClean="0"/>
              <a:t>perusahaan</a:t>
            </a:r>
            <a:r>
              <a:rPr lang="en-US" sz="1400" dirty="0"/>
              <a:t>.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400" dirty="0" smtClean="0"/>
              <a:t>Dari </a:t>
            </a:r>
            <a:r>
              <a:rPr lang="en-US" sz="1400" dirty="0" err="1"/>
              <a:t>sisi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 </a:t>
            </a:r>
            <a:r>
              <a:rPr lang="en-US" sz="1400" dirty="0" err="1"/>
              <a:t>makro</a:t>
            </a:r>
            <a:r>
              <a:rPr lang="en-US" sz="1400" dirty="0"/>
              <a:t>, </a:t>
            </a:r>
            <a:r>
              <a:rPr lang="en-US" sz="1400" dirty="0" err="1"/>
              <a:t>meskipun</a:t>
            </a:r>
            <a:r>
              <a:rPr lang="en-US" sz="1400" dirty="0"/>
              <a:t> </a:t>
            </a:r>
            <a:r>
              <a:rPr lang="en-US" sz="1400" dirty="0" err="1"/>
              <a:t>pertumbuhan</a:t>
            </a:r>
            <a:r>
              <a:rPr lang="en-US" sz="1400" dirty="0"/>
              <a:t> Kalimantan </a:t>
            </a:r>
            <a:r>
              <a:rPr lang="en-US" sz="1400" dirty="0" err="1"/>
              <a:t>Timur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Kutai</a:t>
            </a:r>
            <a:r>
              <a:rPr lang="en-US" sz="1400" dirty="0"/>
              <a:t> </a:t>
            </a:r>
            <a:r>
              <a:rPr lang="en-US" sz="1400" dirty="0" err="1"/>
              <a:t>Kartanegara</a:t>
            </a:r>
            <a:r>
              <a:rPr lang="en-US" sz="1400" dirty="0"/>
              <a:t> </a:t>
            </a:r>
            <a:r>
              <a:rPr lang="en-US" sz="1400" dirty="0" err="1"/>
              <a:t>tetap</a:t>
            </a:r>
            <a:r>
              <a:rPr lang="en-US" sz="1400" dirty="0"/>
              <a:t> </a:t>
            </a:r>
            <a:r>
              <a:rPr lang="en-US" sz="1400" dirty="0" err="1"/>
              <a:t>positif</a:t>
            </a:r>
            <a:r>
              <a:rPr lang="en-US" sz="1400" dirty="0"/>
              <a:t>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moderat</a:t>
            </a:r>
            <a:r>
              <a:rPr lang="en-US" sz="1400" dirty="0"/>
              <a:t> </a:t>
            </a:r>
            <a:r>
              <a:rPr lang="en-US" sz="1400" dirty="0" err="1"/>
              <a:t>seiring</a:t>
            </a:r>
            <a:r>
              <a:rPr lang="en-US" sz="1400" dirty="0"/>
              <a:t> </a:t>
            </a:r>
            <a:r>
              <a:rPr lang="en-US" sz="1400" dirty="0" err="1"/>
              <a:t>normalisasi</a:t>
            </a:r>
            <a:r>
              <a:rPr lang="en-US" sz="1400" dirty="0"/>
              <a:t> </a:t>
            </a:r>
            <a:r>
              <a:rPr lang="en-US" sz="1400" dirty="0" err="1"/>
              <a:t>sektor</a:t>
            </a:r>
            <a:r>
              <a:rPr lang="en-US" sz="1400" dirty="0"/>
              <a:t> </a:t>
            </a:r>
            <a:r>
              <a:rPr lang="en-US" sz="1400" dirty="0" err="1"/>
              <a:t>energi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pertambangan</a:t>
            </a:r>
            <a:r>
              <a:rPr lang="en-US" sz="1400" dirty="0"/>
              <a:t>, BUMD </a:t>
            </a:r>
            <a:r>
              <a:rPr lang="en-US" sz="1400" dirty="0" err="1"/>
              <a:t>cenderung</a:t>
            </a:r>
            <a:r>
              <a:rPr lang="en-US" sz="1400" dirty="0"/>
              <a:t> </a:t>
            </a:r>
            <a:r>
              <a:rPr lang="en-US" sz="1400" dirty="0" err="1"/>
              <a:t>menerapkan</a:t>
            </a:r>
            <a:r>
              <a:rPr lang="en-US" sz="1400" dirty="0"/>
              <a:t> </a:t>
            </a:r>
            <a:r>
              <a:rPr lang="en-US" sz="1400" b="1" dirty="0" err="1"/>
              <a:t>kebijakan</a:t>
            </a:r>
            <a:r>
              <a:rPr lang="en-US" sz="1400" b="1" dirty="0"/>
              <a:t> </a:t>
            </a:r>
            <a:r>
              <a:rPr lang="en-US" sz="1400" b="1" dirty="0" err="1"/>
              <a:t>kehati-hatian</a:t>
            </a:r>
            <a:r>
              <a:rPr lang="en-US" sz="1400" b="1" dirty="0"/>
              <a:t> </a:t>
            </a:r>
            <a:r>
              <a:rPr lang="en-US" sz="1400" b="1" dirty="0" err="1"/>
              <a:t>dengan</a:t>
            </a:r>
            <a:r>
              <a:rPr lang="en-US" sz="1400" b="1" dirty="0"/>
              <a:t> </a:t>
            </a:r>
            <a:r>
              <a:rPr lang="en-US" sz="1400" b="1" dirty="0" err="1"/>
              <a:t>menahan</a:t>
            </a:r>
            <a:r>
              <a:rPr lang="en-US" sz="1400" b="1" dirty="0"/>
              <a:t> </a:t>
            </a:r>
            <a:r>
              <a:rPr lang="en-US" sz="1400" b="1" dirty="0" err="1"/>
              <a:t>laba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menjaga</a:t>
            </a:r>
            <a:r>
              <a:rPr lang="en-US" sz="1400" dirty="0"/>
              <a:t> </a:t>
            </a:r>
            <a:r>
              <a:rPr lang="en-US" sz="1400" dirty="0" err="1"/>
              <a:t>likuiditas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memperkuat</a:t>
            </a:r>
            <a:r>
              <a:rPr lang="en-US" sz="1400" dirty="0"/>
              <a:t> </a:t>
            </a:r>
            <a:r>
              <a:rPr lang="en-US" sz="1400" dirty="0" err="1"/>
              <a:t>permodalan</a:t>
            </a:r>
            <a:r>
              <a:rPr lang="en-US" sz="1400" dirty="0"/>
              <a:t>.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mempertimbangkan</a:t>
            </a:r>
            <a:r>
              <a:rPr lang="en-US" sz="1400" dirty="0"/>
              <a:t> </a:t>
            </a:r>
            <a:r>
              <a:rPr lang="en-US" sz="1400" dirty="0" err="1"/>
              <a:t>stabilitas</a:t>
            </a:r>
            <a:r>
              <a:rPr lang="en-US" sz="1400" dirty="0"/>
              <a:t> </a:t>
            </a:r>
            <a:r>
              <a:rPr lang="en-US" sz="1400" dirty="0" err="1"/>
              <a:t>usaha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prospek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 </a:t>
            </a:r>
            <a:r>
              <a:rPr lang="en-US" sz="1400" dirty="0" err="1"/>
              <a:t>daerah</a:t>
            </a:r>
            <a:r>
              <a:rPr lang="en-US" sz="1400" dirty="0"/>
              <a:t>, </a:t>
            </a:r>
            <a:r>
              <a:rPr lang="en-US" sz="1400" b="1" dirty="0" err="1"/>
              <a:t>potensi</a:t>
            </a:r>
            <a:r>
              <a:rPr lang="en-US" sz="1400" b="1" dirty="0"/>
              <a:t> </a:t>
            </a:r>
            <a:r>
              <a:rPr lang="en-US" sz="1400" b="1" dirty="0" err="1"/>
              <a:t>realisasi</a:t>
            </a:r>
            <a:r>
              <a:rPr lang="en-US" sz="1400" b="1" dirty="0"/>
              <a:t> </a:t>
            </a:r>
            <a:r>
              <a:rPr lang="en-US" sz="1400" b="1" dirty="0" err="1"/>
              <a:t>dividen</a:t>
            </a:r>
            <a:r>
              <a:rPr lang="en-US" sz="1400" b="1" dirty="0"/>
              <a:t> </a:t>
            </a:r>
            <a:r>
              <a:rPr lang="en-US" sz="1400" b="1" dirty="0" err="1"/>
              <a:t>masih</a:t>
            </a:r>
            <a:r>
              <a:rPr lang="en-US" sz="1400" b="1" dirty="0"/>
              <a:t> </a:t>
            </a:r>
            <a:r>
              <a:rPr lang="en-US" sz="1400" b="1" dirty="0" err="1"/>
              <a:t>terbuka</a:t>
            </a:r>
            <a:r>
              <a:rPr lang="en-US" sz="1400" b="1" dirty="0"/>
              <a:t> </a:t>
            </a:r>
            <a:r>
              <a:rPr lang="en-US" sz="1400" b="1" dirty="0" err="1"/>
              <a:t>pada</a:t>
            </a:r>
            <a:r>
              <a:rPr lang="en-US" sz="1400" b="1" dirty="0"/>
              <a:t> </a:t>
            </a:r>
            <a:r>
              <a:rPr lang="en-US" sz="1400" b="1" dirty="0" err="1"/>
              <a:t>Triwulan</a:t>
            </a:r>
            <a:r>
              <a:rPr lang="en-US" sz="1400" b="1" dirty="0"/>
              <a:t> IV 2025</a:t>
            </a:r>
            <a:r>
              <a:rPr lang="en-US" sz="1400" dirty="0"/>
              <a:t>, </a:t>
            </a:r>
            <a:r>
              <a:rPr lang="en-US" sz="1400" dirty="0" err="1"/>
              <a:t>sehingga</a:t>
            </a:r>
            <a:r>
              <a:rPr lang="en-US" sz="1400" dirty="0"/>
              <a:t> </a:t>
            </a:r>
            <a:r>
              <a:rPr lang="en-US" sz="1400" dirty="0" err="1"/>
              <a:t>kontraksi</a:t>
            </a:r>
            <a:r>
              <a:rPr lang="en-US" sz="1400" dirty="0"/>
              <a:t> </a:t>
            </a:r>
            <a:r>
              <a:rPr lang="en-US" sz="1400" dirty="0" err="1"/>
              <a:t>sementara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faktor</a:t>
            </a:r>
            <a:r>
              <a:rPr lang="en-US" sz="1400" dirty="0"/>
              <a:t> </a:t>
            </a:r>
            <a:r>
              <a:rPr lang="en-US" sz="1400" dirty="0" err="1"/>
              <a:t>waktu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kebijakan</a:t>
            </a:r>
            <a:r>
              <a:rPr lang="en-US" sz="1400" dirty="0"/>
              <a:t> </a:t>
            </a:r>
            <a:r>
              <a:rPr lang="en-US" sz="1400" dirty="0" err="1"/>
              <a:t>korporasi</a:t>
            </a:r>
            <a:r>
              <a:rPr lang="en-US" sz="1400" dirty="0"/>
              <a:t> </a:t>
            </a:r>
            <a:r>
              <a:rPr lang="en-US" sz="1400" dirty="0" err="1"/>
              <a:t>dibandingkan</a:t>
            </a:r>
            <a:r>
              <a:rPr lang="en-US" sz="1400" dirty="0"/>
              <a:t> </a:t>
            </a:r>
            <a:r>
              <a:rPr lang="en-US" sz="1400" dirty="0" err="1"/>
              <a:t>pelemahan</a:t>
            </a:r>
            <a:r>
              <a:rPr lang="en-US" sz="1400" dirty="0"/>
              <a:t> </a:t>
            </a:r>
            <a:r>
              <a:rPr lang="en-US" sz="1400" dirty="0" err="1"/>
              <a:t>kinerja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 </a:t>
            </a:r>
            <a:r>
              <a:rPr lang="en-US" sz="1400" dirty="0" err="1"/>
              <a:t>daerah</a:t>
            </a:r>
            <a:r>
              <a:rPr lang="en-US" sz="1400" dirty="0"/>
              <a:t>.</a:t>
            </a:r>
            <a:endParaRPr lang="en-US" sz="1400" kern="12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020366"/>
            <a:ext cx="7549275" cy="30685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631" y="234822"/>
            <a:ext cx="761428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1 . 4 </a:t>
            </a:r>
            <a:r>
              <a:rPr lang="en-US" sz="3200" spc="-250" dirty="0">
                <a:solidFill>
                  <a:srgbClr val="E22127"/>
                </a:solidFill>
              </a:rPr>
              <a:t>. </a:t>
            </a:r>
            <a:r>
              <a:rPr lang="en-US" sz="3200" spc="-250" dirty="0" smtClean="0">
                <a:solidFill>
                  <a:srgbClr val="E22127"/>
                </a:solidFill>
              </a:rPr>
              <a:t>LAIN - LAIN PAD YAN SAH</a:t>
            </a:r>
            <a:endParaRPr lang="en-US" sz="3200" dirty="0"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xfrm>
            <a:off x="11811000" y="6645426"/>
            <a:ext cx="3704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41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</p:sp>
      <p:sp>
        <p:nvSpPr>
          <p:cNvPr id="8" name="Kotak Teks 24"/>
          <p:cNvSpPr txBox="1"/>
          <p:nvPr/>
        </p:nvSpPr>
        <p:spPr>
          <a:xfrm>
            <a:off x="7971915" y="1145457"/>
            <a:ext cx="3948114" cy="48936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lvl="0" indent="-285750" algn="just" rtl="0">
              <a:buFont typeface="Wingdings" panose="05000000000000000000" pitchFamily="2" charset="2"/>
              <a:buChar char="q"/>
            </a:pPr>
            <a:r>
              <a:rPr lang="en-US" sz="1300" dirty="0" err="1" smtClean="0"/>
              <a:t>Secara</a:t>
            </a:r>
            <a:r>
              <a:rPr lang="en-US" sz="1300" dirty="0" smtClean="0"/>
              <a:t> total, </a:t>
            </a:r>
            <a:r>
              <a:rPr lang="en-US" sz="1300" dirty="0" err="1" smtClean="0"/>
              <a:t>realisasi</a:t>
            </a:r>
            <a:r>
              <a:rPr lang="en-US" sz="1300" dirty="0" smtClean="0"/>
              <a:t> </a:t>
            </a:r>
            <a:r>
              <a:rPr lang="en-US" sz="1300" b="1" dirty="0" smtClean="0"/>
              <a:t>Lain-lain PAD yang </a:t>
            </a:r>
            <a:r>
              <a:rPr lang="en-US" sz="1300" b="1" dirty="0" err="1" smtClean="0"/>
              <a:t>Sah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hingga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Triwulan</a:t>
            </a:r>
            <a:r>
              <a:rPr lang="en-US" sz="1300" b="1" dirty="0" smtClean="0"/>
              <a:t> III 2025</a:t>
            </a:r>
            <a:r>
              <a:rPr lang="en-US" sz="1300" dirty="0" smtClean="0"/>
              <a:t> </a:t>
            </a:r>
            <a:r>
              <a:rPr lang="en-US" sz="1300" dirty="0" err="1" smtClean="0"/>
              <a:t>tercatat</a:t>
            </a:r>
            <a:r>
              <a:rPr lang="en-US" sz="1300" dirty="0" smtClean="0"/>
              <a:t> </a:t>
            </a:r>
            <a:r>
              <a:rPr lang="en-US" sz="1300" b="1" dirty="0" smtClean="0"/>
              <a:t>Rp7,74 </a:t>
            </a:r>
            <a:r>
              <a:rPr lang="en-US" sz="1300" b="1" dirty="0" err="1" smtClean="0"/>
              <a:t>miliar</a:t>
            </a:r>
            <a:r>
              <a:rPr lang="en-US" sz="1300" dirty="0" smtClean="0"/>
              <a:t>, </a:t>
            </a:r>
            <a:r>
              <a:rPr lang="en-US" sz="1300" dirty="0" err="1" smtClean="0"/>
              <a:t>terkontraksi</a:t>
            </a:r>
            <a:r>
              <a:rPr lang="en-US" sz="1300" dirty="0" smtClean="0"/>
              <a:t> </a:t>
            </a:r>
            <a:r>
              <a:rPr lang="en-US" sz="1300" b="1" dirty="0" smtClean="0"/>
              <a:t>96,51% (</a:t>
            </a:r>
            <a:r>
              <a:rPr lang="en-US" sz="1300" b="1" dirty="0" err="1" smtClean="0"/>
              <a:t>yoy</a:t>
            </a:r>
            <a:r>
              <a:rPr lang="en-US" sz="1300" b="1" dirty="0" smtClean="0"/>
              <a:t>)</a:t>
            </a:r>
            <a:r>
              <a:rPr lang="en-US" sz="1300" dirty="0" smtClean="0"/>
              <a:t> </a:t>
            </a:r>
            <a:r>
              <a:rPr lang="en-US" sz="1300" dirty="0" err="1" smtClean="0"/>
              <a:t>akibat</a:t>
            </a:r>
            <a:r>
              <a:rPr lang="en-US" sz="1300" dirty="0" smtClean="0"/>
              <a:t> </a:t>
            </a:r>
            <a:r>
              <a:rPr lang="en-US" sz="1300" dirty="0" err="1" smtClean="0"/>
              <a:t>pergeseran</a:t>
            </a:r>
            <a:r>
              <a:rPr lang="en-US" sz="1300" dirty="0" smtClean="0"/>
              <a:t> </a:t>
            </a:r>
            <a:r>
              <a:rPr lang="en-US" sz="1300" dirty="0" err="1" smtClean="0"/>
              <a:t>pendapatan</a:t>
            </a:r>
            <a:r>
              <a:rPr lang="en-US" sz="1300" dirty="0" smtClean="0"/>
              <a:t> BLUD </a:t>
            </a:r>
            <a:r>
              <a:rPr lang="en-US" sz="1300" dirty="0" err="1" smtClean="0"/>
              <a:t>ke</a:t>
            </a:r>
            <a:r>
              <a:rPr lang="en-US" sz="1300" dirty="0" smtClean="0"/>
              <a:t> </a:t>
            </a:r>
            <a:r>
              <a:rPr lang="en-US" sz="1300" dirty="0" err="1" smtClean="0"/>
              <a:t>Retribusi</a:t>
            </a:r>
            <a:r>
              <a:rPr lang="en-US" sz="1300" dirty="0" smtClean="0"/>
              <a:t> </a:t>
            </a:r>
            <a:r>
              <a:rPr lang="en-US" sz="1300" dirty="0" err="1" smtClean="0"/>
              <a:t>Jasa</a:t>
            </a:r>
            <a:r>
              <a:rPr lang="en-US" sz="1300" dirty="0" smtClean="0"/>
              <a:t> </a:t>
            </a:r>
            <a:r>
              <a:rPr lang="en-US" sz="1300" dirty="0" err="1" smtClean="0"/>
              <a:t>Umum</a:t>
            </a:r>
            <a:r>
              <a:rPr lang="en-US" sz="1300" dirty="0" smtClean="0"/>
              <a:t> </a:t>
            </a:r>
            <a:r>
              <a:rPr lang="en-US" sz="1300" dirty="0" err="1" smtClean="0"/>
              <a:t>sesuai</a:t>
            </a:r>
            <a:r>
              <a:rPr lang="en-US" sz="1300" dirty="0" smtClean="0"/>
              <a:t> UU HKPD, </a:t>
            </a:r>
            <a:r>
              <a:rPr lang="en-US" sz="1300" dirty="0" err="1" smtClean="0"/>
              <a:t>namun</a:t>
            </a:r>
            <a:r>
              <a:rPr lang="en-US" sz="1300" dirty="0" smtClean="0"/>
              <a:t> </a:t>
            </a:r>
            <a:r>
              <a:rPr lang="en-US" sz="1300" dirty="0" err="1" smtClean="0"/>
              <a:t>secara</a:t>
            </a:r>
            <a:r>
              <a:rPr lang="en-US" sz="1300" dirty="0" smtClean="0"/>
              <a:t> </a:t>
            </a:r>
            <a:r>
              <a:rPr lang="en-US" sz="1300" b="1" dirty="0" smtClean="0"/>
              <a:t>q-to-q </a:t>
            </a:r>
            <a:r>
              <a:rPr lang="en-US" sz="1300" b="1" dirty="0" err="1" smtClean="0"/>
              <a:t>melonjak</a:t>
            </a:r>
            <a:r>
              <a:rPr lang="en-US" sz="1300" b="1" dirty="0" smtClean="0"/>
              <a:t> 333,74%</a:t>
            </a:r>
            <a:r>
              <a:rPr lang="en-US" sz="1300" dirty="0" smtClean="0"/>
              <a:t>. </a:t>
            </a:r>
            <a:r>
              <a:rPr lang="en-US" sz="1300" dirty="0" err="1" smtClean="0"/>
              <a:t>Kontraksi</a:t>
            </a:r>
            <a:r>
              <a:rPr lang="en-US" sz="1300" dirty="0" smtClean="0"/>
              <a:t> </a:t>
            </a:r>
            <a:r>
              <a:rPr lang="en-US" sz="1300" dirty="0" err="1" smtClean="0"/>
              <a:t>yoy</a:t>
            </a:r>
            <a:r>
              <a:rPr lang="en-US" sz="1300" dirty="0" smtClean="0"/>
              <a:t> yang </a:t>
            </a:r>
            <a:r>
              <a:rPr lang="en-US" sz="1300" dirty="0" err="1" smtClean="0"/>
              <a:t>dalam</a:t>
            </a:r>
            <a:r>
              <a:rPr lang="en-US" sz="1300" dirty="0" smtClean="0"/>
              <a:t> </a:t>
            </a:r>
            <a:r>
              <a:rPr lang="en-US" sz="1300" dirty="0" err="1" smtClean="0"/>
              <a:t>ini</a:t>
            </a:r>
            <a:r>
              <a:rPr lang="en-US" sz="1300" dirty="0" smtClean="0"/>
              <a:t> </a:t>
            </a:r>
            <a:r>
              <a:rPr lang="en-US" sz="1300" dirty="0" err="1" smtClean="0"/>
              <a:t>bersifat</a:t>
            </a:r>
            <a:r>
              <a:rPr lang="en-US" sz="1300" dirty="0" smtClean="0"/>
              <a:t> </a:t>
            </a:r>
            <a:r>
              <a:rPr lang="en-US" sz="1300" b="1" dirty="0" err="1" smtClean="0"/>
              <a:t>struktural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dan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akuntansi</a:t>
            </a:r>
            <a:r>
              <a:rPr lang="en-US" sz="1300" b="1" dirty="0" smtClean="0"/>
              <a:t> (base effect)</a:t>
            </a:r>
            <a:r>
              <a:rPr lang="en-US" sz="1300" dirty="0" smtClean="0"/>
              <a:t> </a:t>
            </a:r>
            <a:r>
              <a:rPr lang="en-US" sz="1300" dirty="0" err="1" smtClean="0"/>
              <a:t>karena</a:t>
            </a:r>
            <a:r>
              <a:rPr lang="en-US" sz="1300" dirty="0" smtClean="0"/>
              <a:t> </a:t>
            </a:r>
            <a:r>
              <a:rPr lang="en-US" sz="1300" dirty="0" err="1" smtClean="0"/>
              <a:t>pada</a:t>
            </a:r>
            <a:r>
              <a:rPr lang="en-US" sz="1300" dirty="0" smtClean="0"/>
              <a:t> 2024 </a:t>
            </a:r>
            <a:r>
              <a:rPr lang="en-US" sz="1300" dirty="0" err="1" smtClean="0"/>
              <a:t>kelompok</a:t>
            </a:r>
            <a:r>
              <a:rPr lang="en-US" sz="1300" dirty="0" smtClean="0"/>
              <a:t> </a:t>
            </a:r>
            <a:r>
              <a:rPr lang="en-US" sz="1300" dirty="0" err="1" smtClean="0"/>
              <a:t>ini</a:t>
            </a:r>
            <a:r>
              <a:rPr lang="en-US" sz="1300" dirty="0" smtClean="0"/>
              <a:t> </a:t>
            </a:r>
            <a:r>
              <a:rPr lang="en-US" sz="1300" dirty="0" err="1" smtClean="0"/>
              <a:t>ditopang</a:t>
            </a:r>
            <a:r>
              <a:rPr lang="en-US" sz="1300" dirty="0" smtClean="0"/>
              <a:t> </a:t>
            </a:r>
            <a:r>
              <a:rPr lang="en-US" sz="1300" dirty="0" err="1" smtClean="0"/>
              <a:t>besar</a:t>
            </a:r>
            <a:r>
              <a:rPr lang="en-US" sz="1300" dirty="0" smtClean="0"/>
              <a:t> </a:t>
            </a:r>
            <a:r>
              <a:rPr lang="en-US" sz="1300" dirty="0" err="1" smtClean="0"/>
              <a:t>oleh</a:t>
            </a:r>
            <a:r>
              <a:rPr lang="en-US" sz="1300" dirty="0" smtClean="0"/>
              <a:t> </a:t>
            </a:r>
            <a:r>
              <a:rPr lang="en-US" sz="1300" dirty="0" err="1" smtClean="0"/>
              <a:t>pendapatan</a:t>
            </a:r>
            <a:r>
              <a:rPr lang="en-US" sz="1300" dirty="0" smtClean="0"/>
              <a:t> BLUD RSUD, </a:t>
            </a:r>
            <a:r>
              <a:rPr lang="en-US" sz="1300" dirty="0" err="1" smtClean="0"/>
              <a:t>sehingga</a:t>
            </a:r>
            <a:r>
              <a:rPr lang="en-US" sz="1300" dirty="0" smtClean="0"/>
              <a:t> </a:t>
            </a:r>
            <a:r>
              <a:rPr lang="en-US" sz="1300" dirty="0" err="1" smtClean="0"/>
              <a:t>tidak</a:t>
            </a:r>
            <a:r>
              <a:rPr lang="en-US" sz="1300" dirty="0" smtClean="0"/>
              <a:t> </a:t>
            </a:r>
            <a:r>
              <a:rPr lang="en-US" sz="1300" dirty="0" err="1" smtClean="0"/>
              <a:t>mencerminkan</a:t>
            </a:r>
            <a:r>
              <a:rPr lang="en-US" sz="1300" dirty="0" smtClean="0"/>
              <a:t> </a:t>
            </a:r>
            <a:r>
              <a:rPr lang="en-US" sz="1300" dirty="0" err="1" smtClean="0"/>
              <a:t>pelemahan</a:t>
            </a:r>
            <a:r>
              <a:rPr lang="en-US" sz="1300" dirty="0" smtClean="0"/>
              <a:t> </a:t>
            </a:r>
            <a:r>
              <a:rPr lang="en-US" sz="1300" dirty="0" err="1" smtClean="0"/>
              <a:t>ekonomi</a:t>
            </a:r>
            <a:r>
              <a:rPr lang="en-US" sz="1300" dirty="0" smtClean="0"/>
              <a:t> </a:t>
            </a:r>
            <a:r>
              <a:rPr lang="en-US" sz="1300" dirty="0" err="1" smtClean="0"/>
              <a:t>daerah</a:t>
            </a:r>
            <a:r>
              <a:rPr lang="en-US" sz="1300" dirty="0" smtClean="0"/>
              <a:t>. </a:t>
            </a:r>
            <a:endParaRPr lang="en-US" sz="1300" dirty="0" smtClean="0"/>
          </a:p>
          <a:p>
            <a:pPr marL="285750" lvl="0" indent="-285750" algn="just" rtl="0">
              <a:buFont typeface="Wingdings" panose="05000000000000000000" pitchFamily="2" charset="2"/>
              <a:buChar char="q"/>
            </a:pPr>
            <a:r>
              <a:rPr lang="en-US" sz="1300" dirty="0" smtClean="0"/>
              <a:t>Dari </a:t>
            </a:r>
            <a:r>
              <a:rPr lang="en-US" sz="1300" dirty="0" err="1" smtClean="0"/>
              <a:t>sisi</a:t>
            </a:r>
            <a:r>
              <a:rPr lang="en-US" sz="1300" dirty="0" smtClean="0"/>
              <a:t> </a:t>
            </a:r>
            <a:r>
              <a:rPr lang="en-US" sz="1300" dirty="0" err="1" smtClean="0"/>
              <a:t>triwulanan</a:t>
            </a:r>
            <a:r>
              <a:rPr lang="en-US" sz="1300" dirty="0" smtClean="0"/>
              <a:t>, </a:t>
            </a:r>
            <a:r>
              <a:rPr lang="en-US" sz="1300" dirty="0" err="1" smtClean="0"/>
              <a:t>pertumbuhan</a:t>
            </a:r>
            <a:r>
              <a:rPr lang="en-US" sz="1300" dirty="0" smtClean="0"/>
              <a:t> q-to-q </a:t>
            </a:r>
            <a:r>
              <a:rPr lang="en-US" sz="1300" dirty="0" err="1" smtClean="0"/>
              <a:t>didorong</a:t>
            </a:r>
            <a:r>
              <a:rPr lang="en-US" sz="1300" dirty="0" smtClean="0"/>
              <a:t> </a:t>
            </a:r>
            <a:r>
              <a:rPr lang="en-US" sz="1300" dirty="0" err="1" smtClean="0"/>
              <a:t>oleh</a:t>
            </a:r>
            <a:r>
              <a:rPr lang="en-US" sz="1300" dirty="0" smtClean="0"/>
              <a:t> </a:t>
            </a:r>
            <a:r>
              <a:rPr lang="en-US" sz="1300" b="1" dirty="0" err="1" smtClean="0"/>
              <a:t>pendapatan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denda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pajak</a:t>
            </a:r>
            <a:r>
              <a:rPr lang="en-US" sz="1300" b="1" dirty="0" smtClean="0"/>
              <a:t> (+391,40%)</a:t>
            </a:r>
            <a:r>
              <a:rPr lang="en-US" sz="1300" dirty="0" smtClean="0"/>
              <a:t>, </a:t>
            </a:r>
            <a:r>
              <a:rPr lang="en-US" sz="1300" b="1" dirty="0" err="1" smtClean="0"/>
              <a:t>sewa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rumah</a:t>
            </a:r>
            <a:r>
              <a:rPr lang="en-US" sz="1300" dirty="0" smtClean="0"/>
              <a:t> yang </a:t>
            </a:r>
            <a:r>
              <a:rPr lang="en-US" sz="1300" dirty="0" err="1" smtClean="0"/>
              <a:t>tumbuh</a:t>
            </a:r>
            <a:r>
              <a:rPr lang="en-US" sz="1300" dirty="0" smtClean="0"/>
              <a:t> </a:t>
            </a:r>
            <a:r>
              <a:rPr lang="en-US" sz="1300" dirty="0" err="1" smtClean="0"/>
              <a:t>positif</a:t>
            </a:r>
            <a:r>
              <a:rPr lang="en-US" sz="1300" dirty="0" smtClean="0"/>
              <a:t>, </a:t>
            </a:r>
            <a:r>
              <a:rPr lang="en-US" sz="1300" dirty="0" err="1" smtClean="0"/>
              <a:t>serta</a:t>
            </a:r>
            <a:r>
              <a:rPr lang="en-US" sz="1300" dirty="0" smtClean="0"/>
              <a:t> </a:t>
            </a:r>
            <a:r>
              <a:rPr lang="en-US" sz="1300" dirty="0" err="1" smtClean="0"/>
              <a:t>mulai</a:t>
            </a:r>
            <a:r>
              <a:rPr lang="en-US" sz="1300" dirty="0" smtClean="0"/>
              <a:t> </a:t>
            </a:r>
            <a:r>
              <a:rPr lang="en-US" sz="1300" dirty="0" err="1" smtClean="0"/>
              <a:t>pulihnya</a:t>
            </a:r>
            <a:r>
              <a:rPr lang="en-US" sz="1300" dirty="0" smtClean="0"/>
              <a:t> </a:t>
            </a:r>
            <a:r>
              <a:rPr lang="en-US" sz="1300" b="1" dirty="0" err="1" smtClean="0"/>
              <a:t>penerimaan</a:t>
            </a:r>
            <a:r>
              <a:rPr lang="en-US" sz="1300" b="1" dirty="0" smtClean="0"/>
              <a:t> lain-lain</a:t>
            </a:r>
            <a:r>
              <a:rPr lang="en-US" sz="1300" dirty="0" smtClean="0"/>
              <a:t>, </a:t>
            </a:r>
            <a:r>
              <a:rPr lang="en-US" sz="1300" dirty="0" err="1" smtClean="0"/>
              <a:t>seiring</a:t>
            </a:r>
            <a:r>
              <a:rPr lang="en-US" sz="1300" dirty="0" smtClean="0"/>
              <a:t> </a:t>
            </a:r>
            <a:r>
              <a:rPr lang="en-US" sz="1300" dirty="0" err="1" smtClean="0"/>
              <a:t>meningkatnya</a:t>
            </a:r>
            <a:r>
              <a:rPr lang="en-US" sz="1300" dirty="0" smtClean="0"/>
              <a:t> </a:t>
            </a:r>
            <a:r>
              <a:rPr lang="en-US" sz="1300" dirty="0" err="1" smtClean="0"/>
              <a:t>aktivitas</a:t>
            </a:r>
            <a:r>
              <a:rPr lang="en-US" sz="1300" dirty="0" smtClean="0"/>
              <a:t> </a:t>
            </a:r>
            <a:r>
              <a:rPr lang="en-US" sz="1300" dirty="0" err="1" smtClean="0"/>
              <a:t>belanja</a:t>
            </a:r>
            <a:r>
              <a:rPr lang="en-US" sz="1300" dirty="0" smtClean="0"/>
              <a:t> </a:t>
            </a:r>
            <a:r>
              <a:rPr lang="en-US" sz="1300" dirty="0" err="1" smtClean="0"/>
              <a:t>dan</a:t>
            </a:r>
            <a:r>
              <a:rPr lang="en-US" sz="1300" dirty="0" smtClean="0"/>
              <a:t> </a:t>
            </a:r>
            <a:r>
              <a:rPr lang="en-US" sz="1300" dirty="0" err="1" smtClean="0"/>
              <a:t>pemanfaatan</a:t>
            </a:r>
            <a:r>
              <a:rPr lang="en-US" sz="1300" dirty="0" smtClean="0"/>
              <a:t> </a:t>
            </a:r>
            <a:r>
              <a:rPr lang="en-US" sz="1300" dirty="0" err="1" smtClean="0"/>
              <a:t>aset</a:t>
            </a:r>
            <a:r>
              <a:rPr lang="en-US" sz="1300" dirty="0" smtClean="0"/>
              <a:t> </a:t>
            </a:r>
            <a:r>
              <a:rPr lang="en-US" sz="1300" dirty="0" err="1" smtClean="0"/>
              <a:t>daerah</a:t>
            </a:r>
            <a:r>
              <a:rPr lang="en-US" sz="1300" dirty="0" smtClean="0"/>
              <a:t>. </a:t>
            </a:r>
            <a:endParaRPr lang="en-US" sz="1300" dirty="0" smtClean="0"/>
          </a:p>
          <a:p>
            <a:pPr marL="285750" lvl="0" indent="-285750" algn="just" rtl="0">
              <a:buFont typeface="Wingdings" panose="05000000000000000000" pitchFamily="2" charset="2"/>
              <a:buChar char="q"/>
            </a:pPr>
            <a:r>
              <a:rPr lang="en-US" sz="1300" dirty="0" err="1" smtClean="0"/>
              <a:t>Penurunan</a:t>
            </a:r>
            <a:r>
              <a:rPr lang="en-US" sz="1300" dirty="0" smtClean="0"/>
              <a:t> </a:t>
            </a:r>
            <a:r>
              <a:rPr lang="en-US" sz="1300" dirty="0" err="1" smtClean="0"/>
              <a:t>terdalam</a:t>
            </a:r>
            <a:r>
              <a:rPr lang="en-US" sz="1300" dirty="0" smtClean="0"/>
              <a:t> </a:t>
            </a:r>
            <a:r>
              <a:rPr lang="en-US" sz="1300" dirty="0" err="1" smtClean="0"/>
              <a:t>yoy</a:t>
            </a:r>
            <a:r>
              <a:rPr lang="en-US" sz="1300" dirty="0" smtClean="0"/>
              <a:t> </a:t>
            </a:r>
            <a:r>
              <a:rPr lang="en-US" sz="1300" dirty="0" err="1" smtClean="0"/>
              <a:t>terjadi</a:t>
            </a:r>
            <a:r>
              <a:rPr lang="en-US" sz="1300" dirty="0" smtClean="0"/>
              <a:t> </a:t>
            </a:r>
            <a:r>
              <a:rPr lang="en-US" sz="1300" dirty="0" err="1" smtClean="0"/>
              <a:t>pada</a:t>
            </a:r>
            <a:r>
              <a:rPr lang="en-US" sz="1300" dirty="0" smtClean="0"/>
              <a:t> </a:t>
            </a:r>
            <a:r>
              <a:rPr lang="en-US" sz="1300" b="1" dirty="0" err="1" smtClean="0"/>
              <a:t>pendapatan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bunga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deposito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dan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jasa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giro</a:t>
            </a:r>
            <a:r>
              <a:rPr lang="en-US" sz="1300" dirty="0" smtClean="0"/>
              <a:t>, </a:t>
            </a:r>
            <a:r>
              <a:rPr lang="en-US" sz="1300" dirty="0" err="1" smtClean="0"/>
              <a:t>dipengaruhi</a:t>
            </a:r>
            <a:r>
              <a:rPr lang="en-US" sz="1300" dirty="0" smtClean="0"/>
              <a:t> </a:t>
            </a:r>
            <a:r>
              <a:rPr lang="en-US" sz="1300" dirty="0" err="1" smtClean="0"/>
              <a:t>oleh</a:t>
            </a:r>
            <a:r>
              <a:rPr lang="en-US" sz="1300" dirty="0" smtClean="0"/>
              <a:t> </a:t>
            </a:r>
            <a:r>
              <a:rPr lang="en-US" sz="1300" dirty="0" err="1" smtClean="0"/>
              <a:t>reklasifikasi</a:t>
            </a:r>
            <a:r>
              <a:rPr lang="en-US" sz="1300" dirty="0" smtClean="0"/>
              <a:t> </a:t>
            </a:r>
            <a:r>
              <a:rPr lang="en-US" sz="1300" dirty="0" err="1" smtClean="0"/>
              <a:t>pendapatan</a:t>
            </a:r>
            <a:r>
              <a:rPr lang="en-US" sz="1300" dirty="0" smtClean="0"/>
              <a:t>, </a:t>
            </a:r>
            <a:r>
              <a:rPr lang="en-US" sz="1300" dirty="0" err="1" smtClean="0"/>
              <a:t>pengelolaan</a:t>
            </a:r>
            <a:r>
              <a:rPr lang="en-US" sz="1300" dirty="0" smtClean="0"/>
              <a:t> </a:t>
            </a:r>
            <a:r>
              <a:rPr lang="en-US" sz="1300" dirty="0" err="1" smtClean="0"/>
              <a:t>kas</a:t>
            </a:r>
            <a:r>
              <a:rPr lang="en-US" sz="1300" dirty="0" smtClean="0"/>
              <a:t> yang </a:t>
            </a:r>
            <a:r>
              <a:rPr lang="en-US" sz="1300" dirty="0" err="1" smtClean="0"/>
              <a:t>lebih</a:t>
            </a:r>
            <a:r>
              <a:rPr lang="en-US" sz="1300" dirty="0" smtClean="0"/>
              <a:t> </a:t>
            </a:r>
            <a:r>
              <a:rPr lang="en-US" sz="1300" dirty="0" err="1" smtClean="0"/>
              <a:t>efisien</a:t>
            </a:r>
            <a:r>
              <a:rPr lang="en-US" sz="1300" dirty="0" smtClean="0"/>
              <a:t>, </a:t>
            </a:r>
            <a:r>
              <a:rPr lang="en-US" sz="1300" dirty="0" err="1" smtClean="0"/>
              <a:t>dan</a:t>
            </a:r>
            <a:r>
              <a:rPr lang="en-US" sz="1300" dirty="0" smtClean="0"/>
              <a:t> </a:t>
            </a:r>
            <a:r>
              <a:rPr lang="en-US" sz="1300" dirty="0" err="1" smtClean="0"/>
              <a:t>normalisasi</a:t>
            </a:r>
            <a:r>
              <a:rPr lang="en-US" sz="1300" dirty="0" smtClean="0"/>
              <a:t> </a:t>
            </a:r>
            <a:r>
              <a:rPr lang="en-US" sz="1300" dirty="0" err="1" smtClean="0"/>
              <a:t>pendapatan</a:t>
            </a:r>
            <a:r>
              <a:rPr lang="en-US" sz="1300" dirty="0" smtClean="0"/>
              <a:t> </a:t>
            </a:r>
            <a:r>
              <a:rPr lang="en-US" sz="1300" dirty="0" err="1" smtClean="0"/>
              <a:t>pasif</a:t>
            </a:r>
            <a:r>
              <a:rPr lang="en-US" sz="1300" dirty="0" smtClean="0"/>
              <a:t>. </a:t>
            </a:r>
            <a:r>
              <a:rPr lang="en-US" sz="1300" dirty="0" err="1" smtClean="0"/>
              <a:t>Secara</a:t>
            </a:r>
            <a:r>
              <a:rPr lang="en-US" sz="1300" dirty="0" smtClean="0"/>
              <a:t> </a:t>
            </a:r>
            <a:r>
              <a:rPr lang="en-US" sz="1300" dirty="0" err="1" smtClean="0"/>
              <a:t>keseluruhan</a:t>
            </a:r>
            <a:r>
              <a:rPr lang="en-US" sz="1300" dirty="0" smtClean="0"/>
              <a:t>, </a:t>
            </a:r>
            <a:r>
              <a:rPr lang="en-US" sz="1300" dirty="0" err="1" smtClean="0"/>
              <a:t>kinerja</a:t>
            </a:r>
            <a:r>
              <a:rPr lang="en-US" sz="1300" dirty="0" smtClean="0"/>
              <a:t> </a:t>
            </a:r>
            <a:r>
              <a:rPr lang="en-US" sz="1300" dirty="0" err="1" smtClean="0"/>
              <a:t>ini</a:t>
            </a:r>
            <a:r>
              <a:rPr lang="en-US" sz="1300" dirty="0" smtClean="0"/>
              <a:t> </a:t>
            </a:r>
            <a:r>
              <a:rPr lang="en-US" sz="1300" dirty="0" err="1" smtClean="0"/>
              <a:t>menunjukkan</a:t>
            </a:r>
            <a:r>
              <a:rPr lang="en-US" sz="1300" dirty="0" smtClean="0"/>
              <a:t> </a:t>
            </a:r>
            <a:r>
              <a:rPr lang="en-US" sz="1300" b="1" dirty="0" err="1" smtClean="0"/>
              <a:t>fase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transisi</a:t>
            </a:r>
            <a:r>
              <a:rPr lang="en-US" sz="1300" b="1" dirty="0" smtClean="0"/>
              <a:t> yang </a:t>
            </a:r>
            <a:r>
              <a:rPr lang="en-US" sz="1300" b="1" dirty="0" err="1" smtClean="0"/>
              <a:t>sehat</a:t>
            </a:r>
            <a:r>
              <a:rPr lang="en-US" sz="1300" dirty="0" smtClean="0"/>
              <a:t>, </a:t>
            </a:r>
            <a:r>
              <a:rPr lang="en-US" sz="1300" dirty="0" err="1" smtClean="0"/>
              <a:t>yaitu</a:t>
            </a:r>
            <a:r>
              <a:rPr lang="en-US" sz="1300" dirty="0" smtClean="0"/>
              <a:t> </a:t>
            </a:r>
            <a:r>
              <a:rPr lang="en-US" sz="1300" dirty="0" err="1" smtClean="0"/>
              <a:t>meski</a:t>
            </a:r>
            <a:r>
              <a:rPr lang="en-US" sz="1300" dirty="0" smtClean="0"/>
              <a:t> </a:t>
            </a:r>
            <a:r>
              <a:rPr lang="en-US" sz="1300" dirty="0" err="1" smtClean="0"/>
              <a:t>yoy</a:t>
            </a:r>
            <a:r>
              <a:rPr lang="en-US" sz="1300" dirty="0" smtClean="0"/>
              <a:t> </a:t>
            </a:r>
            <a:r>
              <a:rPr lang="en-US" sz="1300" dirty="0" err="1" smtClean="0"/>
              <a:t>tertekan</a:t>
            </a:r>
            <a:r>
              <a:rPr lang="en-US" sz="1300" dirty="0" smtClean="0"/>
              <a:t> </a:t>
            </a:r>
            <a:r>
              <a:rPr lang="en-US" sz="1300" dirty="0" err="1" smtClean="0"/>
              <a:t>secara</a:t>
            </a:r>
            <a:r>
              <a:rPr lang="en-US" sz="1300" dirty="0" smtClean="0"/>
              <a:t> </a:t>
            </a:r>
            <a:r>
              <a:rPr lang="en-US" sz="1300" dirty="0" err="1" smtClean="0"/>
              <a:t>teknis</a:t>
            </a:r>
            <a:r>
              <a:rPr lang="en-US" sz="1300" dirty="0" smtClean="0"/>
              <a:t>, </a:t>
            </a:r>
            <a:r>
              <a:rPr lang="en-US" sz="1300" dirty="0" err="1" smtClean="0"/>
              <a:t>dinamika</a:t>
            </a:r>
            <a:r>
              <a:rPr lang="en-US" sz="1300" dirty="0" smtClean="0"/>
              <a:t> q-to-q </a:t>
            </a:r>
            <a:r>
              <a:rPr lang="en-US" sz="1300" dirty="0" err="1" smtClean="0"/>
              <a:t>menegaskan</a:t>
            </a:r>
            <a:r>
              <a:rPr lang="en-US" sz="1300" dirty="0" smtClean="0"/>
              <a:t> </a:t>
            </a:r>
            <a:r>
              <a:rPr lang="en-US" sz="1300" dirty="0" err="1" smtClean="0"/>
              <a:t>arah</a:t>
            </a:r>
            <a:r>
              <a:rPr lang="en-US" sz="1300" dirty="0" smtClean="0"/>
              <a:t> </a:t>
            </a:r>
            <a:r>
              <a:rPr lang="en-US" sz="1300" dirty="0" err="1" smtClean="0"/>
              <a:t>pemulihan</a:t>
            </a:r>
            <a:r>
              <a:rPr lang="en-US" sz="1300" dirty="0" smtClean="0"/>
              <a:t> </a:t>
            </a:r>
            <a:r>
              <a:rPr lang="en-US" sz="1300" dirty="0" err="1" smtClean="0"/>
              <a:t>dan</a:t>
            </a:r>
            <a:r>
              <a:rPr lang="en-US" sz="1300" dirty="0" smtClean="0"/>
              <a:t> </a:t>
            </a:r>
            <a:r>
              <a:rPr lang="en-US" sz="1300" dirty="0" err="1" smtClean="0"/>
              <a:t>ketahanan</a:t>
            </a:r>
            <a:r>
              <a:rPr lang="en-US" sz="1300" dirty="0" smtClean="0"/>
              <a:t> </a:t>
            </a:r>
            <a:r>
              <a:rPr lang="en-US" sz="1300" dirty="0" err="1" smtClean="0"/>
              <a:t>ekonomi</a:t>
            </a:r>
            <a:r>
              <a:rPr lang="en-US" sz="1300" dirty="0" smtClean="0"/>
              <a:t> Kalimantan </a:t>
            </a:r>
            <a:r>
              <a:rPr lang="en-US" sz="1300" dirty="0" err="1" smtClean="0"/>
              <a:t>Timur</a:t>
            </a:r>
            <a:r>
              <a:rPr lang="en-US" sz="1300" dirty="0" smtClean="0"/>
              <a:t>, </a:t>
            </a:r>
            <a:r>
              <a:rPr lang="en-US" sz="1300" dirty="0" err="1" smtClean="0"/>
              <a:t>khususnya</a:t>
            </a:r>
            <a:r>
              <a:rPr lang="en-US" sz="1300" dirty="0" smtClean="0"/>
              <a:t> </a:t>
            </a:r>
            <a:r>
              <a:rPr lang="en-US" sz="1300" dirty="0" err="1" smtClean="0"/>
              <a:t>Kabupaten</a:t>
            </a:r>
            <a:r>
              <a:rPr lang="en-US" sz="1300" dirty="0" smtClean="0"/>
              <a:t> </a:t>
            </a:r>
            <a:r>
              <a:rPr lang="en-US" sz="1300" dirty="0" err="1" smtClean="0"/>
              <a:t>Kutai</a:t>
            </a:r>
            <a:r>
              <a:rPr lang="en-US" sz="1300" dirty="0" smtClean="0"/>
              <a:t> </a:t>
            </a:r>
            <a:r>
              <a:rPr lang="en-US" sz="1300" dirty="0" err="1" smtClean="0"/>
              <a:t>Kartanegara</a:t>
            </a:r>
            <a:r>
              <a:rPr lang="en-US" sz="1300" dirty="0" smtClean="0"/>
              <a:t>.</a:t>
            </a:r>
            <a:endParaRPr lang="en-US" sz="13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993775"/>
            <a:ext cx="7549275" cy="53970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721" y="206120"/>
            <a:ext cx="936487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315" dirty="0" smtClean="0">
                <a:solidFill>
                  <a:srgbClr val="FD302B"/>
                </a:solidFill>
              </a:rPr>
              <a:t>2 . PERTUMBUHANPENDAPATAN TRANSFER </a:t>
            </a:r>
            <a:r>
              <a:rPr sz="3200" spc="-315" dirty="0" smtClean="0">
                <a:solidFill>
                  <a:srgbClr val="FD302B"/>
                </a:solidFill>
              </a:rPr>
              <a:t>TRIWULAN</a:t>
            </a:r>
            <a:r>
              <a:rPr sz="3200" spc="-190" dirty="0" smtClean="0">
                <a:solidFill>
                  <a:srgbClr val="FD302B"/>
                </a:solidFill>
              </a:rPr>
              <a:t> </a:t>
            </a:r>
            <a:r>
              <a:rPr lang="en-US" sz="3200" spc="-60" dirty="0" smtClean="0">
                <a:solidFill>
                  <a:srgbClr val="FD302B"/>
                </a:solidFill>
              </a:rPr>
              <a:t>III</a:t>
            </a:r>
            <a:r>
              <a:rPr sz="3200" spc="-60" dirty="0" smtClean="0">
                <a:solidFill>
                  <a:srgbClr val="FD302B"/>
                </a:solidFill>
              </a:rPr>
              <a:t>-</a:t>
            </a:r>
            <a:r>
              <a:rPr sz="3200" spc="-155" dirty="0" smtClean="0">
                <a:solidFill>
                  <a:srgbClr val="FD302B"/>
                </a:solidFill>
              </a:rPr>
              <a:t>2025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</a:fld>
            <a:endParaRPr spc="-25" dirty="0"/>
          </a:p>
        </p:txBody>
      </p:sp>
      <p:pic>
        <p:nvPicPr>
          <p:cNvPr id="9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0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" name="TextBox 12"/>
          <p:cNvSpPr txBox="1"/>
          <p:nvPr/>
        </p:nvSpPr>
        <p:spPr>
          <a:xfrm>
            <a:off x="762000" y="4714180"/>
            <a:ext cx="9821962" cy="160043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1400" dirty="0" err="1"/>
              <a:t>Hingga</a:t>
            </a:r>
            <a:r>
              <a:rPr lang="en-US" sz="1400" dirty="0"/>
              <a:t> </a:t>
            </a:r>
            <a:r>
              <a:rPr lang="en-US" sz="1400" b="1" dirty="0" err="1"/>
              <a:t>Triwulan</a:t>
            </a:r>
            <a:r>
              <a:rPr lang="en-US" sz="1400" b="1" dirty="0"/>
              <a:t> III 2025</a:t>
            </a:r>
            <a:r>
              <a:rPr lang="en-US" sz="1400" dirty="0"/>
              <a:t>,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b="1" dirty="0" err="1"/>
              <a:t>Pendapatan</a:t>
            </a:r>
            <a:r>
              <a:rPr lang="en-US" sz="1400" b="1" dirty="0"/>
              <a:t> Transfer</a:t>
            </a:r>
            <a:r>
              <a:rPr lang="en-US" sz="1400" dirty="0"/>
              <a:t> </a:t>
            </a:r>
            <a:r>
              <a:rPr lang="en-US" sz="1400" dirty="0" err="1"/>
              <a:t>Kabupaten</a:t>
            </a:r>
            <a:r>
              <a:rPr lang="en-US" sz="1400" dirty="0"/>
              <a:t> </a:t>
            </a:r>
            <a:r>
              <a:rPr lang="en-US" sz="1400" dirty="0" err="1"/>
              <a:t>Kutai</a:t>
            </a:r>
            <a:r>
              <a:rPr lang="en-US" sz="1400" dirty="0"/>
              <a:t> </a:t>
            </a:r>
            <a:r>
              <a:rPr lang="en-US" sz="1400" dirty="0" err="1"/>
              <a:t>Kartanegara</a:t>
            </a:r>
            <a:r>
              <a:rPr lang="en-US" sz="1400" dirty="0"/>
              <a:t>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b="1" dirty="0"/>
              <a:t>Rp3,05 </a:t>
            </a:r>
            <a:r>
              <a:rPr lang="en-US" sz="1400" b="1" dirty="0" err="1"/>
              <a:t>triliun</a:t>
            </a:r>
            <a:r>
              <a:rPr lang="en-US" sz="1400" dirty="0"/>
              <a:t>,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b="1" dirty="0"/>
              <a:t>10,80%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meningkat</a:t>
            </a:r>
            <a:r>
              <a:rPr lang="en-US" sz="1400" dirty="0"/>
              <a:t> </a:t>
            </a:r>
            <a:r>
              <a:rPr lang="en-US" sz="1400" dirty="0" err="1"/>
              <a:t>tajam</a:t>
            </a:r>
            <a:r>
              <a:rPr lang="en-US" sz="1400" dirty="0"/>
              <a:t> </a:t>
            </a:r>
            <a:r>
              <a:rPr lang="en-US" sz="1400" b="1" dirty="0"/>
              <a:t>59,40% (q-to-q)</a:t>
            </a:r>
            <a:r>
              <a:rPr lang="en-US" sz="1400" dirty="0"/>
              <a:t> </a:t>
            </a:r>
            <a:r>
              <a:rPr lang="en-US" sz="1400" dirty="0" err="1"/>
              <a:t>dibandingkan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 2025. </a:t>
            </a:r>
            <a:r>
              <a:rPr lang="en-US" sz="1400" dirty="0" err="1"/>
              <a:t>Peningkatan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menunjukkan</a:t>
            </a:r>
            <a:r>
              <a:rPr lang="en-US" sz="1400" dirty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b="1" dirty="0" err="1"/>
              <a:t>percepatan</a:t>
            </a:r>
            <a:r>
              <a:rPr lang="en-US" sz="1400" b="1" dirty="0"/>
              <a:t> </a:t>
            </a:r>
            <a:r>
              <a:rPr lang="en-US" sz="1400" b="1" dirty="0" err="1"/>
              <a:t>penyaluran</a:t>
            </a:r>
            <a:r>
              <a:rPr lang="en-US" sz="1400" b="1" dirty="0"/>
              <a:t> transfer </a:t>
            </a:r>
            <a:r>
              <a:rPr lang="en-US" sz="1400" b="1" dirty="0" err="1"/>
              <a:t>pada</a:t>
            </a:r>
            <a:r>
              <a:rPr lang="en-US" sz="1400" b="1" dirty="0"/>
              <a:t> </a:t>
            </a:r>
            <a:r>
              <a:rPr lang="en-US" sz="1400" b="1" dirty="0" err="1"/>
              <a:t>Triwulan</a:t>
            </a:r>
            <a:r>
              <a:rPr lang="en-US" sz="1400" b="1" dirty="0"/>
              <a:t> III</a:t>
            </a:r>
            <a:r>
              <a:rPr lang="en-US" sz="1400" dirty="0"/>
              <a:t>, </a:t>
            </a:r>
            <a:r>
              <a:rPr lang="en-US" sz="1400" dirty="0" err="1"/>
              <a:t>seiring</a:t>
            </a:r>
            <a:r>
              <a:rPr lang="en-US" sz="1400" dirty="0"/>
              <a:t> </a:t>
            </a:r>
            <a:r>
              <a:rPr lang="en-US" sz="1400" dirty="0" err="1"/>
              <a:t>pola</a:t>
            </a:r>
            <a:r>
              <a:rPr lang="en-US" sz="1400" dirty="0"/>
              <a:t> </a:t>
            </a:r>
            <a:r>
              <a:rPr lang="en-US" sz="1400" dirty="0" err="1"/>
              <a:t>umum</a:t>
            </a:r>
            <a:r>
              <a:rPr lang="en-US" sz="1400" dirty="0"/>
              <a:t>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anggaran</a:t>
            </a:r>
            <a:r>
              <a:rPr lang="en-US" sz="1400" dirty="0"/>
              <a:t> </a:t>
            </a:r>
            <a:r>
              <a:rPr lang="en-US" sz="1400" dirty="0" err="1"/>
              <a:t>pemerintah</a:t>
            </a:r>
            <a:r>
              <a:rPr lang="en-US" sz="1400" dirty="0"/>
              <a:t> yang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intensif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pertengahan</a:t>
            </a:r>
            <a:r>
              <a:rPr lang="en-US" sz="1400" dirty="0"/>
              <a:t> </a:t>
            </a:r>
            <a:r>
              <a:rPr lang="en-US" sz="1400" dirty="0" err="1"/>
              <a:t>hingga</a:t>
            </a:r>
            <a:r>
              <a:rPr lang="en-US" sz="1400" dirty="0"/>
              <a:t> </a:t>
            </a:r>
            <a:r>
              <a:rPr lang="en-US" sz="1400" dirty="0" err="1"/>
              <a:t>akhir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</a:t>
            </a:r>
            <a:r>
              <a:rPr lang="en-US" sz="1400" dirty="0" err="1"/>
              <a:t>anggaran</a:t>
            </a:r>
            <a:r>
              <a:rPr lang="en-US" sz="1400" dirty="0"/>
              <a:t>.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b="1" dirty="0" err="1"/>
              <a:t>yoy</a:t>
            </a:r>
            <a:r>
              <a:rPr lang="en-US" sz="1400" dirty="0"/>
              <a:t>, </a:t>
            </a:r>
            <a:r>
              <a:rPr lang="en-US" sz="1400" dirty="0" err="1"/>
              <a:t>pertumbuhan</a:t>
            </a:r>
            <a:r>
              <a:rPr lang="en-US" sz="1400" dirty="0"/>
              <a:t> yang </a:t>
            </a:r>
            <a:r>
              <a:rPr lang="en-US" sz="1400" dirty="0" err="1"/>
              <a:t>relatif</a:t>
            </a:r>
            <a:r>
              <a:rPr lang="en-US" sz="1400" dirty="0"/>
              <a:t> </a:t>
            </a:r>
            <a:r>
              <a:rPr lang="en-US" sz="1400" dirty="0" err="1"/>
              <a:t>moderat</a:t>
            </a:r>
            <a:r>
              <a:rPr lang="en-US" sz="1400" dirty="0"/>
              <a:t>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kondisi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 Kalimantan </a:t>
            </a:r>
            <a:r>
              <a:rPr lang="en-US" sz="1400" dirty="0" err="1"/>
              <a:t>Timur</a:t>
            </a:r>
            <a:r>
              <a:rPr lang="en-US" sz="1400" dirty="0"/>
              <a:t> yang </a:t>
            </a:r>
            <a:r>
              <a:rPr lang="en-US" sz="1400" dirty="0" err="1"/>
              <a:t>tetap</a:t>
            </a:r>
            <a:r>
              <a:rPr lang="en-US" sz="1400" dirty="0"/>
              <a:t> solid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terkendali</a:t>
            </a:r>
            <a:r>
              <a:rPr lang="en-US" sz="1400" dirty="0"/>
              <a:t>, </a:t>
            </a:r>
            <a:r>
              <a:rPr lang="en-US" sz="1400" dirty="0" err="1"/>
              <a:t>terutama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normalisasi</a:t>
            </a:r>
            <a:r>
              <a:rPr lang="en-US" sz="1400" dirty="0"/>
              <a:t> </a:t>
            </a:r>
            <a:r>
              <a:rPr lang="en-US" sz="1400" dirty="0" err="1"/>
              <a:t>harga</a:t>
            </a:r>
            <a:r>
              <a:rPr lang="en-US" sz="1400" dirty="0"/>
              <a:t> </a:t>
            </a:r>
            <a:r>
              <a:rPr lang="en-US" sz="1400" dirty="0" err="1"/>
              <a:t>komoditas</a:t>
            </a:r>
            <a:r>
              <a:rPr lang="en-US" sz="1400" dirty="0"/>
              <a:t> </a:t>
            </a:r>
            <a:r>
              <a:rPr lang="en-US" sz="1400" dirty="0" err="1"/>
              <a:t>unggulan</a:t>
            </a:r>
            <a:r>
              <a:rPr lang="en-US" sz="1400" dirty="0"/>
              <a:t>. </a:t>
            </a:r>
            <a:r>
              <a:rPr lang="en-US" sz="1400" dirty="0" err="1"/>
              <a:t>Sementara</a:t>
            </a:r>
            <a:r>
              <a:rPr lang="en-US" sz="1400" dirty="0"/>
              <a:t> </a:t>
            </a:r>
            <a:r>
              <a:rPr lang="en-US" sz="1400" dirty="0" err="1"/>
              <a:t>lonjakan</a:t>
            </a:r>
            <a:r>
              <a:rPr lang="en-US" sz="1400" dirty="0"/>
              <a:t> </a:t>
            </a:r>
            <a:r>
              <a:rPr lang="en-US" sz="1400" b="1" dirty="0"/>
              <a:t>q-to-q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dipengaruhi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b="1" dirty="0" err="1"/>
              <a:t>faktor</a:t>
            </a:r>
            <a:r>
              <a:rPr lang="en-US" sz="1400" b="1" dirty="0"/>
              <a:t> </a:t>
            </a:r>
            <a:r>
              <a:rPr lang="en-US" sz="1400" b="1" dirty="0" err="1"/>
              <a:t>waktu</a:t>
            </a:r>
            <a:r>
              <a:rPr lang="en-US" sz="1400" b="1" dirty="0"/>
              <a:t> </a:t>
            </a:r>
            <a:r>
              <a:rPr lang="en-US" sz="1400" b="1" dirty="0" err="1"/>
              <a:t>penyaluran</a:t>
            </a:r>
            <a:r>
              <a:rPr lang="en-US" sz="1400" b="1" dirty="0"/>
              <a:t> </a:t>
            </a:r>
            <a:r>
              <a:rPr lang="en-US" sz="1400" b="1" dirty="0" err="1"/>
              <a:t>dan</a:t>
            </a:r>
            <a:r>
              <a:rPr lang="en-US" sz="1400" b="1" dirty="0"/>
              <a:t> </a:t>
            </a:r>
            <a:r>
              <a:rPr lang="en-US" sz="1400" b="1" dirty="0" err="1"/>
              <a:t>administrasi</a:t>
            </a:r>
            <a:r>
              <a:rPr lang="en-US" sz="1400" b="1" dirty="0"/>
              <a:t> transfer</a:t>
            </a:r>
            <a:r>
              <a:rPr lang="en-US" sz="1400" dirty="0"/>
              <a:t>, </a:t>
            </a:r>
            <a:r>
              <a:rPr lang="en-US" sz="1400" dirty="0" err="1"/>
              <a:t>bukan</a:t>
            </a:r>
            <a:r>
              <a:rPr lang="en-US" sz="1400" dirty="0"/>
              <a:t> </a:t>
            </a:r>
            <a:r>
              <a:rPr lang="en-US" sz="1400" dirty="0" err="1"/>
              <a:t>semata-mata</a:t>
            </a:r>
            <a:r>
              <a:rPr lang="en-US" sz="1400" dirty="0"/>
              <a:t> </a:t>
            </a:r>
            <a:r>
              <a:rPr lang="en-US" sz="1400" dirty="0" err="1"/>
              <a:t>lonjakan</a:t>
            </a:r>
            <a:r>
              <a:rPr lang="en-US" sz="1400" dirty="0"/>
              <a:t>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.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keseluruhan</a:t>
            </a:r>
            <a:r>
              <a:rPr lang="en-US" sz="1400" dirty="0"/>
              <a:t>, </a:t>
            </a:r>
            <a:r>
              <a:rPr lang="en-US" sz="1400" dirty="0" err="1"/>
              <a:t>kinerja</a:t>
            </a:r>
            <a:r>
              <a:rPr lang="en-US" sz="1400" dirty="0"/>
              <a:t> </a:t>
            </a:r>
            <a:r>
              <a:rPr lang="en-US" sz="1400" dirty="0" err="1"/>
              <a:t>Pendapatan</a:t>
            </a:r>
            <a:r>
              <a:rPr lang="en-US" sz="1400" dirty="0"/>
              <a:t> Transfer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/>
              <a:t>terjaga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penopang</a:t>
            </a:r>
            <a:r>
              <a:rPr lang="en-US" sz="1400" dirty="0"/>
              <a:t> </a:t>
            </a:r>
            <a:r>
              <a:rPr lang="en-US" sz="1400" dirty="0" err="1"/>
              <a:t>utama</a:t>
            </a:r>
            <a:r>
              <a:rPr lang="en-US" sz="1400" dirty="0"/>
              <a:t> </a:t>
            </a:r>
            <a:r>
              <a:rPr lang="en-US" sz="1400" dirty="0" err="1"/>
              <a:t>kapasitas</a:t>
            </a:r>
            <a:r>
              <a:rPr lang="en-US" sz="1400" dirty="0"/>
              <a:t> </a:t>
            </a:r>
            <a:r>
              <a:rPr lang="en-US" sz="1400" dirty="0" err="1"/>
              <a:t>fiskal</a:t>
            </a:r>
            <a:r>
              <a:rPr lang="en-US" sz="1400" dirty="0"/>
              <a:t> </a:t>
            </a:r>
            <a:r>
              <a:rPr lang="en-US" sz="1400" dirty="0" err="1" smtClean="0"/>
              <a:t>daerah</a:t>
            </a:r>
            <a:r>
              <a:rPr lang="en-US" sz="1400" dirty="0" smtClean="0"/>
              <a:t> </a:t>
            </a:r>
            <a:r>
              <a:rPr lang="en-US" sz="1400" dirty="0" err="1" smtClean="0"/>
              <a:t>hingga</a:t>
            </a:r>
            <a:r>
              <a:rPr lang="en-US" sz="1400" dirty="0" smtClean="0"/>
              <a:t> </a:t>
            </a:r>
            <a:r>
              <a:rPr lang="en-US" sz="1400" dirty="0" err="1" smtClean="0"/>
              <a:t>akhir</a:t>
            </a:r>
            <a:r>
              <a:rPr lang="en-US" sz="1400" dirty="0" smtClean="0"/>
              <a:t> </a:t>
            </a:r>
            <a:r>
              <a:rPr lang="en-US" sz="1400" dirty="0" err="1" smtClean="0"/>
              <a:t>Triwulan</a:t>
            </a:r>
            <a:r>
              <a:rPr lang="en-US" sz="1400" dirty="0" smtClean="0"/>
              <a:t> III.</a:t>
            </a:r>
            <a:endParaRPr lang="en-US" sz="1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035869"/>
            <a:ext cx="9821962" cy="33645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721" y="206120"/>
            <a:ext cx="936487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315" dirty="0" smtClean="0">
                <a:solidFill>
                  <a:srgbClr val="FD302B"/>
                </a:solidFill>
              </a:rPr>
              <a:t>2 . 1 . TRANSFER PEMERINTAH PUSAT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</a:fld>
            <a:endParaRPr spc="-25" dirty="0"/>
          </a:p>
        </p:txBody>
      </p:sp>
      <p:pic>
        <p:nvPicPr>
          <p:cNvPr id="9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0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" name="TextBox 12"/>
          <p:cNvSpPr txBox="1"/>
          <p:nvPr/>
        </p:nvSpPr>
        <p:spPr>
          <a:xfrm>
            <a:off x="7863290" y="1069975"/>
            <a:ext cx="4176310" cy="50475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lang="en-US" sz="1400" b="1" dirty="0" smtClean="0"/>
              <a:t>DBH</a:t>
            </a:r>
            <a:endParaRPr lang="en-US" sz="1400" b="1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lang="en-US" sz="1400" b="1" dirty="0"/>
              <a:t>DBH </a:t>
            </a:r>
            <a:r>
              <a:rPr lang="en-US" sz="1400" b="1" dirty="0" err="1"/>
              <a:t>Pajak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III 2025 </a:t>
            </a:r>
            <a:r>
              <a:rPr lang="en-US" sz="1400" dirty="0" err="1"/>
              <a:t>tercatat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/>
              <a:t>Rp261,33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mengalami</a:t>
            </a:r>
            <a:r>
              <a:rPr lang="en-US" sz="1400" dirty="0"/>
              <a:t> </a:t>
            </a:r>
            <a:r>
              <a:rPr lang="en-US" sz="1400" dirty="0" err="1"/>
              <a:t>kontraksi</a:t>
            </a:r>
            <a:r>
              <a:rPr lang="en-US" sz="1400" dirty="0"/>
              <a:t> </a:t>
            </a:r>
            <a:r>
              <a:rPr lang="en-US" sz="1400" b="1" dirty="0"/>
              <a:t>41,48%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b="1" dirty="0"/>
              <a:t>62,48% (q-to-q)</a:t>
            </a:r>
            <a:r>
              <a:rPr lang="en-US" sz="1400" dirty="0"/>
              <a:t> yang </a:t>
            </a:r>
            <a:r>
              <a:rPr lang="en-US" sz="1400" dirty="0" err="1"/>
              <a:t>terutama</a:t>
            </a:r>
            <a:r>
              <a:rPr lang="en-US" sz="1400" dirty="0"/>
              <a:t> </a:t>
            </a:r>
            <a:r>
              <a:rPr lang="en-US" sz="1400" dirty="0" err="1"/>
              <a:t>dipengaruhi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melemahnya</a:t>
            </a:r>
            <a:r>
              <a:rPr lang="en-US" sz="1400" dirty="0"/>
              <a:t>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b="1" dirty="0"/>
              <a:t>DBH PBB-P3 </a:t>
            </a:r>
            <a:r>
              <a:rPr lang="en-US" sz="1400" b="1" dirty="0" err="1"/>
              <a:t>dan</a:t>
            </a:r>
            <a:r>
              <a:rPr lang="en-US" sz="1400" b="1" dirty="0"/>
              <a:t> </a:t>
            </a:r>
            <a:r>
              <a:rPr lang="en-US" sz="1400" b="1" dirty="0" err="1" smtClean="0"/>
              <a:t>PPh</a:t>
            </a:r>
            <a:r>
              <a:rPr lang="en-US" sz="1400" dirty="0" err="1" smtClean="0"/>
              <a:t>.</a:t>
            </a:r>
            <a:r>
              <a:rPr lang="en-US" sz="1400" dirty="0" smtClean="0"/>
              <a:t> </a:t>
            </a:r>
            <a:r>
              <a:rPr lang="en-US" sz="1400" dirty="0" err="1"/>
              <a:t>Kondisi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sejalan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perlambatan</a:t>
            </a:r>
            <a:r>
              <a:rPr lang="en-US" sz="1400" dirty="0"/>
              <a:t> </a:t>
            </a:r>
            <a:r>
              <a:rPr lang="en-US" sz="1400" dirty="0" err="1"/>
              <a:t>transaksi</a:t>
            </a:r>
            <a:r>
              <a:rPr lang="en-US" sz="1400" dirty="0"/>
              <a:t> </a:t>
            </a:r>
            <a:r>
              <a:rPr lang="en-US" sz="1400" dirty="0" err="1"/>
              <a:t>properti</a:t>
            </a:r>
            <a:r>
              <a:rPr lang="en-US" sz="1400" dirty="0"/>
              <a:t>, </a:t>
            </a:r>
            <a:r>
              <a:rPr lang="en-US" sz="1400" dirty="0" err="1"/>
              <a:t>normalisasi</a:t>
            </a:r>
            <a:r>
              <a:rPr lang="en-US" sz="1400" dirty="0"/>
              <a:t>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usaha</a:t>
            </a:r>
            <a:r>
              <a:rPr lang="en-US" sz="1400" dirty="0"/>
              <a:t>,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penyesuaian</a:t>
            </a:r>
            <a:r>
              <a:rPr lang="en-US" sz="1400" dirty="0"/>
              <a:t> basis </a:t>
            </a:r>
            <a:r>
              <a:rPr lang="en-US" sz="1400" dirty="0" err="1"/>
              <a:t>penerimaan</a:t>
            </a:r>
            <a:r>
              <a:rPr lang="en-US" sz="1400" dirty="0"/>
              <a:t> </a:t>
            </a:r>
            <a:r>
              <a:rPr lang="en-US" sz="1400" dirty="0" err="1"/>
              <a:t>pajak</a:t>
            </a:r>
            <a:r>
              <a:rPr lang="en-US" sz="1400" dirty="0"/>
              <a:t> </a:t>
            </a:r>
            <a:r>
              <a:rPr lang="en-US" sz="1400" dirty="0" err="1"/>
              <a:t>pusat</a:t>
            </a:r>
            <a:r>
              <a:rPr lang="en-US" sz="1400" dirty="0"/>
              <a:t> </a:t>
            </a:r>
            <a:r>
              <a:rPr lang="en-US" sz="1400" dirty="0" err="1"/>
              <a:t>pasca</a:t>
            </a:r>
            <a:r>
              <a:rPr lang="en-US" sz="1400" dirty="0"/>
              <a:t> </a:t>
            </a:r>
            <a:r>
              <a:rPr lang="en-US" sz="1400" dirty="0" err="1"/>
              <a:t>periode</a:t>
            </a:r>
            <a:r>
              <a:rPr lang="en-US" sz="1400" dirty="0"/>
              <a:t> </a:t>
            </a:r>
            <a:r>
              <a:rPr lang="en-US" sz="1400" dirty="0" err="1"/>
              <a:t>ekspansi</a:t>
            </a:r>
            <a:r>
              <a:rPr lang="en-US" sz="1400" dirty="0"/>
              <a:t> </a:t>
            </a:r>
            <a:r>
              <a:rPr lang="en-US" sz="1400" dirty="0" err="1"/>
              <a:t>fiskal</a:t>
            </a:r>
            <a:r>
              <a:rPr lang="en-US" sz="1400" dirty="0"/>
              <a:t> </a:t>
            </a:r>
            <a:r>
              <a:rPr lang="en-US" sz="1400" dirty="0" err="1"/>
              <a:t>sebelumnya</a:t>
            </a:r>
            <a:r>
              <a:rPr lang="en-US" sz="1400" dirty="0"/>
              <a:t>, </a:t>
            </a:r>
            <a:r>
              <a:rPr lang="en-US" sz="1400" dirty="0" err="1"/>
              <a:t>sehingga</a:t>
            </a:r>
            <a:r>
              <a:rPr lang="en-US" sz="1400" dirty="0"/>
              <a:t> </a:t>
            </a:r>
            <a:r>
              <a:rPr lang="en-US" sz="1400" dirty="0" err="1"/>
              <a:t>daya</a:t>
            </a:r>
            <a:r>
              <a:rPr lang="en-US" sz="1400" dirty="0"/>
              <a:t> </a:t>
            </a:r>
            <a:r>
              <a:rPr lang="en-US" sz="1400" dirty="0" err="1"/>
              <a:t>dorong</a:t>
            </a:r>
            <a:r>
              <a:rPr lang="en-US" sz="1400" dirty="0"/>
              <a:t> </a:t>
            </a:r>
            <a:r>
              <a:rPr lang="en-US" sz="1400" dirty="0" err="1"/>
              <a:t>konsumsi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investasi</a:t>
            </a:r>
            <a:r>
              <a:rPr lang="en-US" sz="1400" dirty="0"/>
              <a:t> non-SDA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pulih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agresif</a:t>
            </a:r>
            <a:r>
              <a:rPr lang="en-US" sz="1400" dirty="0"/>
              <a:t> </a:t>
            </a:r>
            <a:r>
              <a:rPr lang="en-US" sz="1400" dirty="0" err="1"/>
              <a:t>meskipun</a:t>
            </a:r>
            <a:r>
              <a:rPr lang="en-US" sz="1400" dirty="0"/>
              <a:t>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/>
              <a:t>terkendali</a:t>
            </a:r>
            <a:r>
              <a:rPr lang="en-US" sz="1400" dirty="0"/>
              <a:t>.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struktur</a:t>
            </a:r>
            <a:r>
              <a:rPr lang="en-US" sz="1400" dirty="0"/>
              <a:t> DBH </a:t>
            </a:r>
            <a:r>
              <a:rPr lang="en-US" sz="1400" dirty="0" err="1"/>
              <a:t>Pajak</a:t>
            </a:r>
            <a:r>
              <a:rPr lang="en-US" sz="1400" dirty="0"/>
              <a:t>, </a:t>
            </a:r>
            <a:r>
              <a:rPr lang="en-US" sz="1400" b="1" dirty="0"/>
              <a:t>PBB-P3</a:t>
            </a:r>
            <a:r>
              <a:rPr lang="en-US" sz="1400" dirty="0"/>
              <a:t> </a:t>
            </a:r>
            <a:r>
              <a:rPr lang="en-US" sz="1400" dirty="0" err="1"/>
              <a:t>tetap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b="1" dirty="0" err="1"/>
              <a:t>kontributor</a:t>
            </a:r>
            <a:r>
              <a:rPr lang="en-US" sz="1400" b="1" dirty="0"/>
              <a:t> </a:t>
            </a:r>
            <a:r>
              <a:rPr lang="en-US" sz="1400" b="1" dirty="0" err="1"/>
              <a:t>terbesar</a:t>
            </a:r>
            <a:r>
              <a:rPr lang="en-US" sz="1400" dirty="0"/>
              <a:t> </a:t>
            </a:r>
            <a:r>
              <a:rPr lang="en-US" sz="1400" dirty="0" err="1"/>
              <a:t>hingga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III 2025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b="1" dirty="0"/>
              <a:t>Rp248,64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walaupun</a:t>
            </a:r>
            <a:r>
              <a:rPr lang="en-US" sz="1400" dirty="0"/>
              <a:t> </a:t>
            </a:r>
            <a:r>
              <a:rPr lang="en-US" sz="1400" dirty="0" err="1"/>
              <a:t>terkontraksi</a:t>
            </a:r>
            <a:r>
              <a:rPr lang="en-US" sz="1400" dirty="0"/>
              <a:t> </a:t>
            </a:r>
            <a:r>
              <a:rPr lang="en-US" sz="1400" b="1" dirty="0"/>
              <a:t>38,98%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b="1" dirty="0"/>
              <a:t>62,35% (q-to-q)</a:t>
            </a:r>
            <a:r>
              <a:rPr lang="en-US" sz="1400" dirty="0"/>
              <a:t>. </a:t>
            </a:r>
            <a:r>
              <a:rPr lang="en-US" sz="1400" dirty="0" err="1" smtClean="0"/>
              <a:t>Penurunan</a:t>
            </a:r>
            <a:r>
              <a:rPr lang="en-US" sz="1400" dirty="0" smtClean="0"/>
              <a:t> </a:t>
            </a:r>
            <a:r>
              <a:rPr lang="en-US" sz="1400" dirty="0" err="1"/>
              <a:t>kinerja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dipengaruhi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faktor</a:t>
            </a:r>
            <a:r>
              <a:rPr lang="en-US" sz="1400" dirty="0"/>
              <a:t> </a:t>
            </a:r>
            <a:r>
              <a:rPr lang="en-US" sz="1400" dirty="0" err="1"/>
              <a:t>penyesuaian</a:t>
            </a:r>
            <a:r>
              <a:rPr lang="en-US" sz="1400" dirty="0"/>
              <a:t> </a:t>
            </a:r>
            <a:r>
              <a:rPr lang="en-US" sz="1400" dirty="0" err="1"/>
              <a:t>penetapan</a:t>
            </a:r>
            <a:r>
              <a:rPr lang="en-US" sz="1400" dirty="0"/>
              <a:t> </a:t>
            </a:r>
            <a:r>
              <a:rPr lang="en-US" sz="1400" dirty="0" err="1"/>
              <a:t>nilai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waktu</a:t>
            </a:r>
            <a:r>
              <a:rPr lang="en-US" sz="1400" dirty="0"/>
              <a:t> </a:t>
            </a:r>
            <a:r>
              <a:rPr lang="en-US" sz="1400" dirty="0" err="1"/>
              <a:t>distribusi</a:t>
            </a:r>
            <a:r>
              <a:rPr lang="en-US" sz="1400" dirty="0"/>
              <a:t> DBH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pemerintah</a:t>
            </a:r>
            <a:r>
              <a:rPr lang="en-US" sz="1400" dirty="0"/>
              <a:t> </a:t>
            </a:r>
            <a:r>
              <a:rPr lang="en-US" sz="1400" dirty="0" err="1"/>
              <a:t>pusat</a:t>
            </a:r>
            <a:r>
              <a:rPr lang="en-US" sz="1400" dirty="0"/>
              <a:t>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normalisasi</a:t>
            </a:r>
            <a:r>
              <a:rPr lang="en-US" sz="1400" dirty="0"/>
              <a:t> </a:t>
            </a:r>
            <a:r>
              <a:rPr lang="en-US" sz="1400" dirty="0" err="1"/>
              <a:t>penerimaan</a:t>
            </a:r>
            <a:r>
              <a:rPr lang="en-US" sz="1400" dirty="0"/>
              <a:t> </a:t>
            </a:r>
            <a:r>
              <a:rPr lang="en-US" sz="1400" dirty="0" err="1"/>
              <a:t>setelah</a:t>
            </a:r>
            <a:r>
              <a:rPr lang="en-US" sz="1400" dirty="0"/>
              <a:t> </a:t>
            </a:r>
            <a:r>
              <a:rPr lang="en-US" sz="1400" dirty="0" err="1"/>
              <a:t>capaian</a:t>
            </a:r>
            <a:r>
              <a:rPr lang="en-US" sz="1400" dirty="0"/>
              <a:t> </a:t>
            </a:r>
            <a:r>
              <a:rPr lang="en-US" sz="1400" dirty="0" err="1"/>
              <a:t>tinggi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</a:t>
            </a:r>
            <a:r>
              <a:rPr lang="en-US" sz="1400" dirty="0" err="1"/>
              <a:t>sebelumnya</a:t>
            </a:r>
            <a:r>
              <a:rPr lang="en-US" sz="1400" dirty="0"/>
              <a:t>.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demikian</a:t>
            </a:r>
            <a:r>
              <a:rPr lang="en-US" sz="1400" dirty="0"/>
              <a:t>, </a:t>
            </a:r>
            <a:r>
              <a:rPr lang="en-US" sz="1400" dirty="0" err="1"/>
              <a:t>pelemahan</a:t>
            </a:r>
            <a:r>
              <a:rPr lang="en-US" sz="1400" dirty="0"/>
              <a:t> DBH </a:t>
            </a:r>
            <a:r>
              <a:rPr lang="en-US" sz="1400" dirty="0" err="1"/>
              <a:t>Pajak</a:t>
            </a:r>
            <a:r>
              <a:rPr lang="en-US" sz="1400" dirty="0"/>
              <a:t> </a:t>
            </a:r>
            <a:r>
              <a:rPr lang="en-US" sz="1400" dirty="0" err="1"/>
              <a:t>bersifat</a:t>
            </a:r>
            <a:r>
              <a:rPr lang="en-US" sz="1400" dirty="0"/>
              <a:t> </a:t>
            </a:r>
            <a:r>
              <a:rPr lang="en-US" sz="1400" dirty="0" err="1"/>
              <a:t>struktural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siklikal</a:t>
            </a:r>
            <a:r>
              <a:rPr lang="en-US" sz="1400" dirty="0"/>
              <a:t>, </a:t>
            </a:r>
            <a:r>
              <a:rPr lang="en-US" sz="1400" dirty="0" err="1"/>
              <a:t>bukan</a:t>
            </a:r>
            <a:r>
              <a:rPr lang="en-US" sz="1400" dirty="0"/>
              <a:t>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tajam</a:t>
            </a:r>
            <a:r>
              <a:rPr lang="en-US" sz="1400" dirty="0"/>
              <a:t> </a:t>
            </a:r>
            <a:r>
              <a:rPr lang="en-US" sz="1400" dirty="0" err="1"/>
              <a:t>kesehatan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 </a:t>
            </a:r>
            <a:r>
              <a:rPr lang="en-US" sz="1400" dirty="0" err="1"/>
              <a:t>daerah</a:t>
            </a:r>
            <a:r>
              <a:rPr lang="en-US" sz="1400" dirty="0"/>
              <a:t>.</a:t>
            </a:r>
            <a:endParaRPr lang="en-US" sz="14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015108"/>
            <a:ext cx="7598681" cy="5160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721" y="206120"/>
            <a:ext cx="936487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315" dirty="0" smtClean="0">
                <a:solidFill>
                  <a:srgbClr val="FD302B"/>
                </a:solidFill>
              </a:rPr>
              <a:t>2 . 1 . TRANSFER PEMERINTAH PUSAT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</a:fld>
            <a:endParaRPr spc="-25" dirty="0"/>
          </a:p>
        </p:txBody>
      </p:sp>
      <p:pic>
        <p:nvPicPr>
          <p:cNvPr id="9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0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" name="TextBox 12"/>
          <p:cNvSpPr txBox="1"/>
          <p:nvPr/>
        </p:nvSpPr>
        <p:spPr>
          <a:xfrm>
            <a:off x="7863290" y="1082417"/>
            <a:ext cx="4176310" cy="49398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lang="en-US" sz="1500" b="1" dirty="0" smtClean="0"/>
              <a:t>DBH</a:t>
            </a:r>
            <a:endParaRPr lang="en-US" sz="1500" b="1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lang="en-US" sz="1500" dirty="0" err="1"/>
              <a:t>Sementara</a:t>
            </a:r>
            <a:r>
              <a:rPr lang="en-US" sz="1500" dirty="0"/>
              <a:t> </a:t>
            </a:r>
            <a:r>
              <a:rPr lang="en-US" sz="1500" dirty="0" err="1"/>
              <a:t>itu</a:t>
            </a:r>
            <a:r>
              <a:rPr lang="en-US" sz="1500" dirty="0"/>
              <a:t>, </a:t>
            </a:r>
            <a:r>
              <a:rPr lang="en-US" sz="1500" dirty="0" err="1"/>
              <a:t>pada</a:t>
            </a:r>
            <a:r>
              <a:rPr lang="en-US" sz="1500" dirty="0"/>
              <a:t> </a:t>
            </a:r>
            <a:r>
              <a:rPr lang="en-US" sz="1500" dirty="0" err="1"/>
              <a:t>kelompok</a:t>
            </a:r>
            <a:r>
              <a:rPr lang="en-US" sz="1500" dirty="0"/>
              <a:t> </a:t>
            </a:r>
            <a:r>
              <a:rPr lang="en-US" sz="1500" b="1" dirty="0"/>
              <a:t>DBH </a:t>
            </a:r>
            <a:r>
              <a:rPr lang="en-US" sz="1500" b="1" dirty="0" err="1"/>
              <a:t>Bukan</a:t>
            </a:r>
            <a:r>
              <a:rPr lang="en-US" sz="1500" b="1" dirty="0"/>
              <a:t> </a:t>
            </a:r>
            <a:r>
              <a:rPr lang="en-US" sz="1500" b="1" dirty="0" err="1"/>
              <a:t>Pajak</a:t>
            </a:r>
            <a:r>
              <a:rPr lang="en-US" sz="1500" b="1" dirty="0"/>
              <a:t> (SDA)</a:t>
            </a:r>
            <a:r>
              <a:rPr lang="en-US" sz="1500" dirty="0"/>
              <a:t>, </a:t>
            </a:r>
            <a:r>
              <a:rPr lang="en-US" sz="1500" dirty="0" err="1"/>
              <a:t>jenis</a:t>
            </a:r>
            <a:r>
              <a:rPr lang="en-US" sz="1500" dirty="0"/>
              <a:t> </a:t>
            </a:r>
            <a:r>
              <a:rPr lang="en-US" sz="1500" dirty="0" err="1"/>
              <a:t>bagi</a:t>
            </a:r>
            <a:r>
              <a:rPr lang="en-US" sz="1500" dirty="0"/>
              <a:t> </a:t>
            </a:r>
            <a:r>
              <a:rPr lang="en-US" sz="1500" dirty="0" err="1"/>
              <a:t>hasil</a:t>
            </a:r>
            <a:r>
              <a:rPr lang="en-US" sz="1500" dirty="0"/>
              <a:t> </a:t>
            </a:r>
            <a:r>
              <a:rPr lang="en-US" sz="1500" dirty="0" err="1"/>
              <a:t>dengan</a:t>
            </a:r>
            <a:r>
              <a:rPr lang="en-US" sz="1500" dirty="0"/>
              <a:t> </a:t>
            </a:r>
            <a:r>
              <a:rPr lang="en-US" sz="1500" dirty="0" err="1"/>
              <a:t>kinerja</a:t>
            </a:r>
            <a:r>
              <a:rPr lang="en-US" sz="1500" dirty="0"/>
              <a:t> </a:t>
            </a:r>
            <a:r>
              <a:rPr lang="en-US" sz="1500" b="1" dirty="0"/>
              <a:t>paling </a:t>
            </a:r>
            <a:r>
              <a:rPr lang="en-US" sz="1500" b="1" dirty="0" err="1"/>
              <a:t>menonjol</a:t>
            </a:r>
            <a:r>
              <a:rPr lang="en-US" sz="1500" dirty="0"/>
              <a:t> </a:t>
            </a:r>
            <a:r>
              <a:rPr lang="en-US" sz="1500" dirty="0" err="1"/>
              <a:t>adalah</a:t>
            </a:r>
            <a:r>
              <a:rPr lang="en-US" sz="1500" dirty="0"/>
              <a:t> </a:t>
            </a:r>
            <a:r>
              <a:rPr lang="en-US" sz="1500" b="1" dirty="0"/>
              <a:t>DBH </a:t>
            </a:r>
            <a:r>
              <a:rPr lang="en-US" sz="1500" b="1" dirty="0" err="1"/>
              <a:t>Iuran</a:t>
            </a:r>
            <a:r>
              <a:rPr lang="en-US" sz="1500" b="1" dirty="0"/>
              <a:t> </a:t>
            </a:r>
            <a:r>
              <a:rPr lang="en-US" sz="1500" b="1" dirty="0" err="1"/>
              <a:t>Tetap</a:t>
            </a:r>
            <a:r>
              <a:rPr lang="en-US" sz="1500" b="1" dirty="0"/>
              <a:t> (</a:t>
            </a:r>
            <a:r>
              <a:rPr lang="en-US" sz="1500" b="1" dirty="0" err="1"/>
              <a:t>Landrent</a:t>
            </a:r>
            <a:r>
              <a:rPr lang="en-US" sz="1500" b="1" dirty="0"/>
              <a:t>)</a:t>
            </a:r>
            <a:r>
              <a:rPr lang="en-US" sz="1500" dirty="0"/>
              <a:t> </a:t>
            </a:r>
            <a:r>
              <a:rPr lang="en-US" sz="1500" dirty="0" err="1"/>
              <a:t>dan</a:t>
            </a:r>
            <a:r>
              <a:rPr lang="en-US" sz="1500" dirty="0"/>
              <a:t> </a:t>
            </a:r>
            <a:r>
              <a:rPr lang="en-US" sz="1500" b="1" dirty="0" err="1"/>
              <a:t>royalti</a:t>
            </a:r>
            <a:r>
              <a:rPr lang="en-US" sz="1500" b="1" dirty="0"/>
              <a:t> </a:t>
            </a:r>
            <a:r>
              <a:rPr lang="en-US" sz="1500" b="1" dirty="0" err="1"/>
              <a:t>eksplorasi</a:t>
            </a:r>
            <a:r>
              <a:rPr lang="en-US" sz="1500" b="1" dirty="0"/>
              <a:t> </a:t>
            </a:r>
            <a:r>
              <a:rPr lang="en-US" sz="1500" b="1" dirty="0" err="1"/>
              <a:t>dan</a:t>
            </a:r>
            <a:r>
              <a:rPr lang="en-US" sz="1500" b="1" dirty="0"/>
              <a:t> </a:t>
            </a:r>
            <a:r>
              <a:rPr lang="en-US" sz="1500" b="1" dirty="0" err="1"/>
              <a:t>eksploitasi</a:t>
            </a:r>
            <a:r>
              <a:rPr lang="en-US" sz="1500" dirty="0"/>
              <a:t>, </a:t>
            </a:r>
            <a:r>
              <a:rPr lang="en-US" sz="1500" dirty="0" err="1"/>
              <a:t>khususnya</a:t>
            </a:r>
            <a:r>
              <a:rPr lang="en-US" sz="1500" dirty="0"/>
              <a:t> </a:t>
            </a:r>
            <a:r>
              <a:rPr lang="en-US" sz="1500" dirty="0" err="1"/>
              <a:t>migas</a:t>
            </a:r>
            <a:r>
              <a:rPr lang="en-US" sz="1500" dirty="0"/>
              <a:t>. </a:t>
            </a:r>
            <a:r>
              <a:rPr lang="en-US" sz="1500" b="1" dirty="0"/>
              <a:t>DBH </a:t>
            </a:r>
            <a:r>
              <a:rPr lang="en-US" sz="1500" b="1" dirty="0" err="1"/>
              <a:t>Iuran</a:t>
            </a:r>
            <a:r>
              <a:rPr lang="en-US" sz="1500" b="1" dirty="0"/>
              <a:t> </a:t>
            </a:r>
            <a:r>
              <a:rPr lang="en-US" sz="1500" b="1" dirty="0" err="1"/>
              <a:t>Tetap</a:t>
            </a:r>
            <a:r>
              <a:rPr lang="en-US" sz="1500" dirty="0"/>
              <a:t> </a:t>
            </a:r>
            <a:r>
              <a:rPr lang="en-US" sz="1500" dirty="0" err="1"/>
              <a:t>tercatat</a:t>
            </a:r>
            <a:r>
              <a:rPr lang="en-US" sz="1500" dirty="0"/>
              <a:t> </a:t>
            </a:r>
            <a:r>
              <a:rPr lang="en-US" sz="1500" dirty="0" err="1"/>
              <a:t>sebesar</a:t>
            </a:r>
            <a:r>
              <a:rPr lang="en-US" sz="1500" dirty="0"/>
              <a:t> </a:t>
            </a:r>
            <a:r>
              <a:rPr lang="en-US" sz="1500" b="1" dirty="0"/>
              <a:t>Rp8,07 </a:t>
            </a:r>
            <a:r>
              <a:rPr lang="en-US" sz="1500" b="1" dirty="0" err="1"/>
              <a:t>miliar</a:t>
            </a:r>
            <a:r>
              <a:rPr lang="en-US" sz="1500" dirty="0"/>
              <a:t>, </a:t>
            </a:r>
            <a:r>
              <a:rPr lang="en-US" sz="1500" dirty="0" err="1"/>
              <a:t>melonjak</a:t>
            </a:r>
            <a:r>
              <a:rPr lang="en-US" sz="1500" dirty="0"/>
              <a:t> </a:t>
            </a:r>
            <a:r>
              <a:rPr lang="en-US" sz="1500" dirty="0" err="1"/>
              <a:t>sangat</a:t>
            </a:r>
            <a:r>
              <a:rPr lang="en-US" sz="1500" dirty="0"/>
              <a:t> </a:t>
            </a:r>
            <a:r>
              <a:rPr lang="en-US" sz="1500" dirty="0" err="1"/>
              <a:t>tinggi</a:t>
            </a:r>
            <a:r>
              <a:rPr lang="en-US" sz="1500" dirty="0"/>
              <a:t> </a:t>
            </a:r>
            <a:r>
              <a:rPr lang="en-US" sz="1500" b="1" dirty="0"/>
              <a:t>126,57% (</a:t>
            </a:r>
            <a:r>
              <a:rPr lang="en-US" sz="1500" b="1" dirty="0" err="1"/>
              <a:t>yoy</a:t>
            </a:r>
            <a:r>
              <a:rPr lang="en-US" sz="1500" b="1" dirty="0"/>
              <a:t>)</a:t>
            </a:r>
            <a:r>
              <a:rPr lang="en-US" sz="1500" dirty="0"/>
              <a:t> </a:t>
            </a:r>
            <a:r>
              <a:rPr lang="en-US" sz="1500" dirty="0" err="1"/>
              <a:t>dan</a:t>
            </a:r>
            <a:r>
              <a:rPr lang="en-US" sz="1500" dirty="0"/>
              <a:t> </a:t>
            </a:r>
            <a:r>
              <a:rPr lang="en-US" sz="1500" b="1" dirty="0"/>
              <a:t>150,94% (q-to-q)</a:t>
            </a:r>
            <a:r>
              <a:rPr lang="en-US" sz="1500" dirty="0"/>
              <a:t>, </a:t>
            </a:r>
            <a:r>
              <a:rPr lang="en-US" sz="1500" dirty="0" err="1"/>
              <a:t>mencerminkan</a:t>
            </a:r>
            <a:r>
              <a:rPr lang="en-US" sz="1500" dirty="0"/>
              <a:t> </a:t>
            </a:r>
            <a:r>
              <a:rPr lang="en-US" sz="1500" dirty="0" err="1"/>
              <a:t>meningkatnya</a:t>
            </a:r>
            <a:r>
              <a:rPr lang="en-US" sz="1500" dirty="0"/>
              <a:t> </a:t>
            </a:r>
            <a:r>
              <a:rPr lang="en-US" sz="1500" dirty="0" err="1"/>
              <a:t>kepastian</a:t>
            </a:r>
            <a:r>
              <a:rPr lang="en-US" sz="1500" dirty="0"/>
              <a:t> </a:t>
            </a:r>
            <a:r>
              <a:rPr lang="en-US" sz="1500" dirty="0" err="1"/>
              <a:t>usaha</a:t>
            </a:r>
            <a:r>
              <a:rPr lang="en-US" sz="1500" dirty="0"/>
              <a:t> </a:t>
            </a:r>
            <a:r>
              <a:rPr lang="en-US" sz="1500" dirty="0" err="1"/>
              <a:t>dan</a:t>
            </a:r>
            <a:r>
              <a:rPr lang="en-US" sz="1500" dirty="0"/>
              <a:t> </a:t>
            </a:r>
            <a:r>
              <a:rPr lang="en-US" sz="1500" dirty="0" err="1"/>
              <a:t>aktivitas</a:t>
            </a:r>
            <a:r>
              <a:rPr lang="en-US" sz="1500" dirty="0"/>
              <a:t> </a:t>
            </a:r>
            <a:r>
              <a:rPr lang="en-US" sz="1500" dirty="0" err="1"/>
              <a:t>perizinan</a:t>
            </a:r>
            <a:r>
              <a:rPr lang="en-US" sz="1500" dirty="0"/>
              <a:t> </a:t>
            </a:r>
            <a:r>
              <a:rPr lang="en-US" sz="1500" dirty="0" err="1"/>
              <a:t>pertambangan</a:t>
            </a:r>
            <a:r>
              <a:rPr lang="en-US" sz="1500" dirty="0"/>
              <a:t> di Kalimantan </a:t>
            </a:r>
            <a:r>
              <a:rPr lang="en-US" sz="1500" dirty="0" err="1"/>
              <a:t>Timur</a:t>
            </a:r>
            <a:r>
              <a:rPr lang="en-US" sz="1500" dirty="0"/>
              <a:t>. </a:t>
            </a:r>
            <a:r>
              <a:rPr lang="en-US" sz="1500" dirty="0" err="1"/>
              <a:t>Selain</a:t>
            </a:r>
            <a:r>
              <a:rPr lang="en-US" sz="1500" dirty="0"/>
              <a:t> </a:t>
            </a:r>
            <a:r>
              <a:rPr lang="en-US" sz="1500" dirty="0" err="1"/>
              <a:t>itu</a:t>
            </a:r>
            <a:r>
              <a:rPr lang="en-US" sz="1500" dirty="0"/>
              <a:t>, </a:t>
            </a:r>
            <a:r>
              <a:rPr lang="en-US" sz="1500" b="1" dirty="0"/>
              <a:t>DBH </a:t>
            </a:r>
            <a:r>
              <a:rPr lang="en-US" sz="1500" b="1" dirty="0" err="1"/>
              <a:t>Royalti</a:t>
            </a:r>
            <a:r>
              <a:rPr lang="en-US" sz="1500" b="1" dirty="0"/>
              <a:t> </a:t>
            </a:r>
            <a:r>
              <a:rPr lang="en-US" sz="1500" b="1" dirty="0" err="1"/>
              <a:t>Eksplorasi</a:t>
            </a:r>
            <a:r>
              <a:rPr lang="en-US" sz="1500" b="1" dirty="0"/>
              <a:t> </a:t>
            </a:r>
            <a:r>
              <a:rPr lang="en-US" sz="1500" b="1" dirty="0" err="1"/>
              <a:t>dan</a:t>
            </a:r>
            <a:r>
              <a:rPr lang="en-US" sz="1500" b="1" dirty="0"/>
              <a:t> </a:t>
            </a:r>
            <a:r>
              <a:rPr lang="en-US" sz="1500" b="1" dirty="0" err="1"/>
              <a:t>Eksploitasi</a:t>
            </a:r>
            <a:r>
              <a:rPr lang="en-US" sz="1500" dirty="0"/>
              <a:t> </a:t>
            </a:r>
            <a:r>
              <a:rPr lang="en-US" sz="1500" dirty="0" err="1"/>
              <a:t>mencapai</a:t>
            </a:r>
            <a:r>
              <a:rPr lang="en-US" sz="1500" dirty="0"/>
              <a:t> </a:t>
            </a:r>
            <a:r>
              <a:rPr lang="en-US" sz="1500" b="1" dirty="0"/>
              <a:t>Rp2,24 </a:t>
            </a:r>
            <a:r>
              <a:rPr lang="en-US" sz="1500" b="1" dirty="0" err="1"/>
              <a:t>triliun</a:t>
            </a:r>
            <a:r>
              <a:rPr lang="en-US" sz="1500" dirty="0"/>
              <a:t>, </a:t>
            </a:r>
            <a:r>
              <a:rPr lang="en-US" sz="1500" dirty="0" err="1"/>
              <a:t>tumbuh</a:t>
            </a:r>
            <a:r>
              <a:rPr lang="en-US" sz="1500" dirty="0"/>
              <a:t> </a:t>
            </a:r>
            <a:r>
              <a:rPr lang="en-US" sz="1500" b="1" dirty="0"/>
              <a:t>29,55% (</a:t>
            </a:r>
            <a:r>
              <a:rPr lang="en-US" sz="1500" b="1" dirty="0" err="1"/>
              <a:t>yoy</a:t>
            </a:r>
            <a:r>
              <a:rPr lang="en-US" sz="1500" b="1" dirty="0"/>
              <a:t>)</a:t>
            </a:r>
            <a:r>
              <a:rPr lang="en-US" sz="1500" dirty="0"/>
              <a:t> </a:t>
            </a:r>
            <a:r>
              <a:rPr lang="en-US" sz="1500" dirty="0" err="1"/>
              <a:t>dan</a:t>
            </a:r>
            <a:r>
              <a:rPr lang="en-US" sz="1500" dirty="0"/>
              <a:t> </a:t>
            </a:r>
            <a:r>
              <a:rPr lang="en-US" sz="1500" dirty="0" err="1"/>
              <a:t>melonjak</a:t>
            </a:r>
            <a:r>
              <a:rPr lang="en-US" sz="1500" dirty="0"/>
              <a:t> </a:t>
            </a:r>
            <a:r>
              <a:rPr lang="en-US" sz="1500" b="1" dirty="0"/>
              <a:t>183,06% (q-to-q)</a:t>
            </a:r>
            <a:r>
              <a:rPr lang="en-US" sz="1500" dirty="0"/>
              <a:t>, </a:t>
            </a:r>
            <a:r>
              <a:rPr lang="en-US" sz="1500" dirty="0" err="1"/>
              <a:t>menjadi</a:t>
            </a:r>
            <a:r>
              <a:rPr lang="en-US" sz="1500" dirty="0"/>
              <a:t> </a:t>
            </a:r>
            <a:r>
              <a:rPr lang="en-US" sz="1500" dirty="0" err="1"/>
              <a:t>kontributor</a:t>
            </a:r>
            <a:r>
              <a:rPr lang="en-US" sz="1500" dirty="0"/>
              <a:t> </a:t>
            </a:r>
            <a:r>
              <a:rPr lang="en-US" sz="1500" dirty="0" err="1"/>
              <a:t>terbesar</a:t>
            </a:r>
            <a:r>
              <a:rPr lang="en-US" sz="1500" dirty="0"/>
              <a:t> DBH </a:t>
            </a:r>
            <a:r>
              <a:rPr lang="en-US" sz="1500" dirty="0" err="1"/>
              <a:t>Bukan</a:t>
            </a:r>
            <a:r>
              <a:rPr lang="en-US" sz="1500" dirty="0"/>
              <a:t> </a:t>
            </a:r>
            <a:r>
              <a:rPr lang="en-US" sz="1500" dirty="0" err="1"/>
              <a:t>Pajak</a:t>
            </a:r>
            <a:r>
              <a:rPr lang="en-US" sz="1500" dirty="0"/>
              <a:t> </a:t>
            </a:r>
            <a:r>
              <a:rPr lang="en-US" sz="1500" dirty="0" err="1"/>
              <a:t>secara</a:t>
            </a:r>
            <a:r>
              <a:rPr lang="en-US" sz="1500" dirty="0"/>
              <a:t> </a:t>
            </a:r>
            <a:r>
              <a:rPr lang="en-US" sz="1500" dirty="0" err="1"/>
              <a:t>absolut</a:t>
            </a:r>
            <a:r>
              <a:rPr lang="en-US" sz="1500" dirty="0"/>
              <a:t>. </a:t>
            </a:r>
            <a:r>
              <a:rPr lang="en-US" sz="1500" dirty="0" err="1"/>
              <a:t>Kinerja</a:t>
            </a:r>
            <a:r>
              <a:rPr lang="en-US" sz="1500" dirty="0"/>
              <a:t> </a:t>
            </a:r>
            <a:r>
              <a:rPr lang="en-US" sz="1500" dirty="0" err="1"/>
              <a:t>ini</a:t>
            </a:r>
            <a:r>
              <a:rPr lang="en-US" sz="1500" dirty="0"/>
              <a:t> </a:t>
            </a:r>
            <a:r>
              <a:rPr lang="en-US" sz="1500" dirty="0" err="1"/>
              <a:t>sejalan</a:t>
            </a:r>
            <a:r>
              <a:rPr lang="en-US" sz="1500" dirty="0"/>
              <a:t> </a:t>
            </a:r>
            <a:r>
              <a:rPr lang="en-US" sz="1500" dirty="0" err="1"/>
              <a:t>dengan</a:t>
            </a:r>
            <a:r>
              <a:rPr lang="en-US" sz="1500" dirty="0"/>
              <a:t> </a:t>
            </a:r>
            <a:r>
              <a:rPr lang="en-US" sz="1500" dirty="0" err="1"/>
              <a:t>masih</a:t>
            </a:r>
            <a:r>
              <a:rPr lang="en-US" sz="1500" dirty="0"/>
              <a:t> </a:t>
            </a:r>
            <a:r>
              <a:rPr lang="en-US" sz="1500" dirty="0" err="1"/>
              <a:t>tingginya</a:t>
            </a:r>
            <a:r>
              <a:rPr lang="en-US" sz="1500" dirty="0"/>
              <a:t> </a:t>
            </a:r>
            <a:r>
              <a:rPr lang="en-US" sz="1500" dirty="0" err="1"/>
              <a:t>produksi</a:t>
            </a:r>
            <a:r>
              <a:rPr lang="en-US" sz="1500" dirty="0"/>
              <a:t> </a:t>
            </a:r>
            <a:r>
              <a:rPr lang="en-US" sz="1500" dirty="0" err="1"/>
              <a:t>migas</a:t>
            </a:r>
            <a:r>
              <a:rPr lang="en-US" sz="1500" dirty="0"/>
              <a:t> </a:t>
            </a:r>
            <a:r>
              <a:rPr lang="en-US" sz="1500" dirty="0" err="1"/>
              <a:t>dan</a:t>
            </a:r>
            <a:r>
              <a:rPr lang="en-US" sz="1500" dirty="0"/>
              <a:t> mineral di </a:t>
            </a:r>
            <a:r>
              <a:rPr lang="en-US" sz="1500" dirty="0" err="1"/>
              <a:t>Kutai</a:t>
            </a:r>
            <a:r>
              <a:rPr lang="en-US" sz="1500" dirty="0"/>
              <a:t> </a:t>
            </a:r>
            <a:r>
              <a:rPr lang="en-US" sz="1500" dirty="0" err="1"/>
              <a:t>Kartanegara</a:t>
            </a:r>
            <a:r>
              <a:rPr lang="en-US" sz="1500" dirty="0"/>
              <a:t> </a:t>
            </a:r>
            <a:r>
              <a:rPr lang="en-US" sz="1500" dirty="0" err="1"/>
              <a:t>serta</a:t>
            </a:r>
            <a:r>
              <a:rPr lang="en-US" sz="1500" dirty="0"/>
              <a:t> </a:t>
            </a:r>
            <a:r>
              <a:rPr lang="en-US" sz="1500" dirty="0" err="1"/>
              <a:t>posisi</a:t>
            </a:r>
            <a:r>
              <a:rPr lang="en-US" sz="1500" dirty="0"/>
              <a:t> </a:t>
            </a:r>
            <a:r>
              <a:rPr lang="en-US" sz="1500" dirty="0" err="1"/>
              <a:t>strategis</a:t>
            </a:r>
            <a:r>
              <a:rPr lang="en-US" sz="1500" dirty="0"/>
              <a:t> </a:t>
            </a:r>
            <a:r>
              <a:rPr lang="en-US" sz="1500" dirty="0" err="1"/>
              <a:t>daerah</a:t>
            </a:r>
            <a:r>
              <a:rPr lang="en-US" sz="1500" dirty="0"/>
              <a:t> </a:t>
            </a:r>
            <a:r>
              <a:rPr lang="en-US" sz="1500" dirty="0" err="1"/>
              <a:t>dalam</a:t>
            </a:r>
            <a:r>
              <a:rPr lang="en-US" sz="1500" dirty="0"/>
              <a:t> </a:t>
            </a:r>
            <a:r>
              <a:rPr lang="en-US" sz="1500" dirty="0" err="1"/>
              <a:t>rantai</a:t>
            </a:r>
            <a:r>
              <a:rPr lang="en-US" sz="1500" dirty="0"/>
              <a:t> </a:t>
            </a:r>
            <a:r>
              <a:rPr lang="en-US" sz="1500" dirty="0" err="1"/>
              <a:t>pasok</a:t>
            </a:r>
            <a:r>
              <a:rPr lang="en-US" sz="1500" dirty="0"/>
              <a:t> </a:t>
            </a:r>
            <a:r>
              <a:rPr lang="en-US" sz="1500" dirty="0" err="1"/>
              <a:t>energi</a:t>
            </a:r>
            <a:r>
              <a:rPr lang="en-US" sz="1500" dirty="0"/>
              <a:t> </a:t>
            </a:r>
            <a:r>
              <a:rPr lang="en-US" sz="1500" dirty="0" err="1"/>
              <a:t>nasional</a:t>
            </a:r>
            <a:r>
              <a:rPr lang="en-US" sz="1500" dirty="0"/>
              <a:t>, </a:t>
            </a:r>
            <a:r>
              <a:rPr lang="en-US" sz="1500" dirty="0" err="1"/>
              <a:t>sehingga</a:t>
            </a:r>
            <a:r>
              <a:rPr lang="en-US" sz="1500" dirty="0"/>
              <a:t> DBH SDA </a:t>
            </a:r>
            <a:r>
              <a:rPr lang="en-US" sz="1500" dirty="0" err="1"/>
              <a:t>tetap</a:t>
            </a:r>
            <a:r>
              <a:rPr lang="en-US" sz="1500" dirty="0"/>
              <a:t> </a:t>
            </a:r>
            <a:r>
              <a:rPr lang="en-US" sz="1500" dirty="0" err="1"/>
              <a:t>menjadi</a:t>
            </a:r>
            <a:r>
              <a:rPr lang="en-US" sz="1500" dirty="0"/>
              <a:t> motor </a:t>
            </a:r>
            <a:r>
              <a:rPr lang="en-US" sz="1500" dirty="0" err="1"/>
              <a:t>utama</a:t>
            </a:r>
            <a:r>
              <a:rPr lang="en-US" sz="1500" dirty="0"/>
              <a:t> </a:t>
            </a:r>
            <a:r>
              <a:rPr lang="en-US" sz="1500" dirty="0" err="1"/>
              <a:t>pertumbuhan</a:t>
            </a:r>
            <a:r>
              <a:rPr lang="en-US" sz="1500" dirty="0"/>
              <a:t> </a:t>
            </a:r>
            <a:r>
              <a:rPr lang="en-US" sz="1500" dirty="0" err="1"/>
              <a:t>pendapatan</a:t>
            </a:r>
            <a:r>
              <a:rPr lang="en-US" sz="1500" dirty="0"/>
              <a:t> transfer </a:t>
            </a:r>
            <a:r>
              <a:rPr lang="en-US" sz="1500" dirty="0" err="1" smtClean="0"/>
              <a:t>daerah</a:t>
            </a:r>
            <a:r>
              <a:rPr lang="en-US" sz="1500" dirty="0" smtClean="0"/>
              <a:t>.</a:t>
            </a:r>
            <a:endParaRPr lang="en-US" sz="15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015108"/>
            <a:ext cx="7598681" cy="5160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721" y="206120"/>
            <a:ext cx="936487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315" dirty="0" smtClean="0">
                <a:solidFill>
                  <a:srgbClr val="FD302B"/>
                </a:solidFill>
              </a:rPr>
              <a:t>2 . 1 . TRANSFER PEMERINTAH PUSAT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</a:fld>
            <a:endParaRPr spc="-25" dirty="0"/>
          </a:p>
        </p:txBody>
      </p:sp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0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TextBox 12"/>
          <p:cNvSpPr txBox="1"/>
          <p:nvPr/>
        </p:nvSpPr>
        <p:spPr>
          <a:xfrm>
            <a:off x="8432247" y="1222375"/>
            <a:ext cx="3454953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1400" b="1" dirty="0" smtClean="0"/>
              <a:t>2. </a:t>
            </a:r>
            <a:r>
              <a:rPr lang="en-US" sz="1400" b="1" dirty="0" smtClean="0"/>
              <a:t>Dana </a:t>
            </a:r>
            <a:r>
              <a:rPr lang="en-US" sz="1400" b="1" dirty="0" err="1" smtClean="0"/>
              <a:t>Alokasi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Umum</a:t>
            </a:r>
            <a:endParaRPr lang="en-US" sz="1400" b="1" dirty="0"/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1400" b="1" dirty="0" smtClean="0"/>
              <a:t>DAU</a:t>
            </a:r>
            <a:r>
              <a:rPr lang="en-US" sz="1400" dirty="0" smtClean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III 2025 </a:t>
            </a:r>
            <a:r>
              <a:rPr lang="en-US" sz="1400" dirty="0" err="1"/>
              <a:t>terealisasi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/>
              <a:t>Rp214,40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relatif</a:t>
            </a:r>
            <a:r>
              <a:rPr lang="en-US" sz="1400" dirty="0"/>
              <a:t> </a:t>
            </a:r>
            <a:r>
              <a:rPr lang="en-US" sz="1400" dirty="0" err="1"/>
              <a:t>stabil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b="1" dirty="0" err="1"/>
              <a:t>yoy</a:t>
            </a:r>
            <a:r>
              <a:rPr lang="en-US" sz="1400" b="1" dirty="0"/>
              <a:t> (12,01%)</a:t>
            </a:r>
            <a:r>
              <a:rPr lang="en-US" sz="1400" dirty="0"/>
              <a:t>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meningkat</a:t>
            </a:r>
            <a:r>
              <a:rPr lang="en-US" sz="1400" dirty="0"/>
              <a:t> </a:t>
            </a:r>
            <a:r>
              <a:rPr lang="en-US" sz="1400" dirty="0" err="1"/>
              <a:t>tajam</a:t>
            </a:r>
            <a:r>
              <a:rPr lang="en-US" sz="1400" dirty="0"/>
              <a:t> </a:t>
            </a:r>
            <a:r>
              <a:rPr lang="en-US" sz="1400" b="1" dirty="0"/>
              <a:t>253,15% (q-to-q)</a:t>
            </a:r>
            <a:r>
              <a:rPr lang="en-US" sz="1400" dirty="0"/>
              <a:t>. Hal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fungsi</a:t>
            </a:r>
            <a:r>
              <a:rPr lang="en-US" sz="1400" dirty="0"/>
              <a:t> DAU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instrumen</a:t>
            </a:r>
            <a:r>
              <a:rPr lang="en-US" sz="1400" dirty="0"/>
              <a:t> </a:t>
            </a:r>
            <a:r>
              <a:rPr lang="en-US" sz="1400" dirty="0" err="1"/>
              <a:t>fiskal</a:t>
            </a:r>
            <a:r>
              <a:rPr lang="en-US" sz="1400" dirty="0"/>
              <a:t> yang </a:t>
            </a:r>
            <a:r>
              <a:rPr lang="en-US" sz="1400" dirty="0" err="1"/>
              <a:t>menjaga</a:t>
            </a:r>
            <a:r>
              <a:rPr lang="en-US" sz="1400" dirty="0"/>
              <a:t> </a:t>
            </a:r>
            <a:r>
              <a:rPr lang="en-US" sz="1400" dirty="0" err="1"/>
              <a:t>kesinambungan</a:t>
            </a:r>
            <a:r>
              <a:rPr lang="en-US" sz="1400" dirty="0"/>
              <a:t> </a:t>
            </a:r>
            <a:r>
              <a:rPr lang="en-US" sz="1400" dirty="0" err="1"/>
              <a:t>belanja</a:t>
            </a:r>
            <a:r>
              <a:rPr lang="en-US" sz="1400" dirty="0"/>
              <a:t> </a:t>
            </a:r>
            <a:r>
              <a:rPr lang="en-US" sz="1400" dirty="0" err="1"/>
              <a:t>daerah</a:t>
            </a:r>
            <a:r>
              <a:rPr lang="en-US" sz="1400" dirty="0"/>
              <a:t>, </a:t>
            </a:r>
            <a:r>
              <a:rPr lang="en-US" sz="1400" dirty="0" err="1"/>
              <a:t>khususnya</a:t>
            </a:r>
            <a:r>
              <a:rPr lang="en-US" sz="1400" dirty="0"/>
              <a:t> </a:t>
            </a:r>
            <a:r>
              <a:rPr lang="en-US" sz="1400" dirty="0" err="1"/>
              <a:t>belanja</a:t>
            </a:r>
            <a:r>
              <a:rPr lang="en-US" sz="1400" dirty="0"/>
              <a:t> </a:t>
            </a:r>
            <a:r>
              <a:rPr lang="en-US" sz="1400" dirty="0" err="1"/>
              <a:t>wajib</a:t>
            </a:r>
            <a:r>
              <a:rPr lang="en-US" sz="1400" dirty="0"/>
              <a:t> </a:t>
            </a:r>
            <a:r>
              <a:rPr lang="en-US" sz="1400" dirty="0" err="1"/>
              <a:t>seperti</a:t>
            </a:r>
            <a:r>
              <a:rPr lang="en-US" sz="1400" dirty="0"/>
              <a:t> </a:t>
            </a:r>
            <a:r>
              <a:rPr lang="en-US" sz="1400" dirty="0" err="1"/>
              <a:t>gaji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layanan</a:t>
            </a:r>
            <a:r>
              <a:rPr lang="en-US" sz="1400" dirty="0"/>
              <a:t> </a:t>
            </a:r>
            <a:r>
              <a:rPr lang="en-US" sz="1400" dirty="0" err="1"/>
              <a:t>dasar</a:t>
            </a:r>
            <a:r>
              <a:rPr lang="en-US" sz="1400" dirty="0"/>
              <a:t>,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pola</a:t>
            </a:r>
            <a:r>
              <a:rPr lang="en-US" sz="1400" dirty="0"/>
              <a:t> </a:t>
            </a:r>
            <a:r>
              <a:rPr lang="en-US" sz="1400" dirty="0" err="1"/>
              <a:t>penyaluran</a:t>
            </a:r>
            <a:r>
              <a:rPr lang="en-US" sz="1400" dirty="0"/>
              <a:t> yang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merata</a:t>
            </a:r>
            <a:r>
              <a:rPr lang="en-US" sz="1400" dirty="0"/>
              <a:t> </a:t>
            </a:r>
            <a:r>
              <a:rPr lang="en-US" sz="1400" dirty="0" err="1"/>
              <a:t>antar</a:t>
            </a:r>
            <a:r>
              <a:rPr lang="en-US" sz="1400" dirty="0"/>
              <a:t> </a:t>
            </a:r>
            <a:r>
              <a:rPr lang="en-US" sz="1400" dirty="0" err="1" smtClean="0"/>
              <a:t>triwulan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en-US" sz="1400" dirty="0" smtClean="0"/>
          </a:p>
          <a:p>
            <a:pPr algn="just" rtl="0">
              <a:defRPr/>
            </a:pPr>
            <a:r>
              <a:rPr lang="en-US" sz="1400" b="1" dirty="0" smtClean="0"/>
              <a:t>3. </a:t>
            </a:r>
            <a:r>
              <a:rPr lang="en-US" sz="1400" b="1" dirty="0"/>
              <a:t>Dana </a:t>
            </a:r>
            <a:r>
              <a:rPr lang="en-US" sz="1400" b="1" dirty="0" err="1"/>
              <a:t>Alokasi</a:t>
            </a:r>
            <a:r>
              <a:rPr lang="en-US" sz="1400" b="1" dirty="0"/>
              <a:t> </a:t>
            </a:r>
            <a:r>
              <a:rPr lang="en-US" sz="1400" b="1" dirty="0" err="1" smtClean="0"/>
              <a:t>Khusus</a:t>
            </a:r>
            <a:endParaRPr lang="en-US" sz="1400" dirty="0" smtClean="0"/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1400" b="1" dirty="0" smtClean="0"/>
              <a:t>DAK</a:t>
            </a:r>
            <a:r>
              <a:rPr lang="en-US" sz="1400" dirty="0" smtClean="0"/>
              <a:t>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terealisasi</a:t>
            </a:r>
            <a:r>
              <a:rPr lang="en-US" sz="1400" dirty="0"/>
              <a:t> </a:t>
            </a:r>
            <a:r>
              <a:rPr lang="en-US" sz="1400" dirty="0" err="1"/>
              <a:t>hingga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III 2025, </a:t>
            </a:r>
            <a:r>
              <a:rPr lang="en-US" sz="1400" dirty="0" err="1"/>
              <a:t>sehingga</a:t>
            </a:r>
            <a:r>
              <a:rPr lang="en-US" sz="1400" dirty="0"/>
              <a:t> </a:t>
            </a:r>
            <a:r>
              <a:rPr lang="en-US" sz="1400" dirty="0" err="1"/>
              <a:t>mengalami</a:t>
            </a:r>
            <a:r>
              <a:rPr lang="en-US" sz="1400" dirty="0"/>
              <a:t> </a:t>
            </a:r>
            <a:r>
              <a:rPr lang="en-US" sz="1400" dirty="0" err="1"/>
              <a:t>kontraksi</a:t>
            </a:r>
            <a:r>
              <a:rPr lang="en-US" sz="1400" dirty="0"/>
              <a:t> </a:t>
            </a:r>
            <a:r>
              <a:rPr lang="en-US" sz="1400" b="1" dirty="0"/>
              <a:t>100% (</a:t>
            </a:r>
            <a:r>
              <a:rPr lang="en-US" sz="1400" b="1" dirty="0" err="1"/>
              <a:t>yoy</a:t>
            </a:r>
            <a:r>
              <a:rPr lang="en-US" sz="1400" b="1" dirty="0"/>
              <a:t> </a:t>
            </a:r>
            <a:r>
              <a:rPr lang="en-US" sz="1400" b="1" dirty="0" err="1"/>
              <a:t>dan</a:t>
            </a:r>
            <a:r>
              <a:rPr lang="en-US" sz="1400" b="1" dirty="0"/>
              <a:t> q-to-q)</a:t>
            </a:r>
            <a:r>
              <a:rPr lang="en-US" sz="1400" dirty="0"/>
              <a:t>, yang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disebabkan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faktor</a:t>
            </a:r>
            <a:r>
              <a:rPr lang="en-US" sz="1400" dirty="0"/>
              <a:t> </a:t>
            </a:r>
            <a:r>
              <a:rPr lang="en-US" sz="1400" dirty="0" err="1"/>
              <a:t>administratif</a:t>
            </a:r>
            <a:r>
              <a:rPr lang="en-US" sz="1400" dirty="0"/>
              <a:t>, </a:t>
            </a:r>
            <a:r>
              <a:rPr lang="en-US" sz="1400" dirty="0" err="1"/>
              <a:t>kesiapan</a:t>
            </a:r>
            <a:r>
              <a:rPr lang="en-US" sz="1400" dirty="0"/>
              <a:t> </a:t>
            </a:r>
            <a:r>
              <a:rPr lang="en-US" sz="1400" dirty="0" err="1"/>
              <a:t>dokumen</a:t>
            </a:r>
            <a:r>
              <a:rPr lang="en-US" sz="1400" dirty="0"/>
              <a:t> </a:t>
            </a:r>
            <a:r>
              <a:rPr lang="en-US" sz="1400" dirty="0" err="1"/>
              <a:t>teknis</a:t>
            </a:r>
            <a:r>
              <a:rPr lang="en-US" sz="1400" dirty="0"/>
              <a:t>,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penyesuaian</a:t>
            </a:r>
            <a:r>
              <a:rPr lang="en-US" sz="1400" dirty="0"/>
              <a:t> </a:t>
            </a:r>
            <a:r>
              <a:rPr lang="en-US" sz="1400" dirty="0" err="1"/>
              <a:t>kebijakan</a:t>
            </a:r>
            <a:r>
              <a:rPr lang="en-US" sz="1400" dirty="0"/>
              <a:t> </a:t>
            </a:r>
            <a:r>
              <a:rPr lang="en-US" sz="1400" dirty="0" err="1"/>
              <a:t>pemerintah</a:t>
            </a:r>
            <a:r>
              <a:rPr lang="en-US" sz="1400" dirty="0"/>
              <a:t> </a:t>
            </a:r>
            <a:r>
              <a:rPr lang="en-US" sz="1400" dirty="0" err="1"/>
              <a:t>pusat</a:t>
            </a:r>
            <a:r>
              <a:rPr lang="en-US" sz="1400" dirty="0" smtClean="0"/>
              <a:t>.</a:t>
            </a:r>
            <a:endParaRPr lang="en-US" sz="1400" b="1" dirty="0" smtClean="0"/>
          </a:p>
        </p:txBody>
      </p:sp>
      <p:graphicFrame>
        <p:nvGraphicFramePr>
          <p:cNvPr id="12" name="Chart 11"/>
          <p:cNvGraphicFramePr/>
          <p:nvPr/>
        </p:nvGraphicFramePr>
        <p:xfrm>
          <a:off x="388721" y="993775"/>
          <a:ext cx="7791450" cy="4429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721" y="206120"/>
            <a:ext cx="936487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315" dirty="0" smtClean="0">
                <a:solidFill>
                  <a:srgbClr val="FD302B"/>
                </a:solidFill>
              </a:rPr>
              <a:t>2 . 2 . TRANSFER ANTAR DAERAH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</a:fld>
            <a:endParaRPr spc="-25" dirty="0"/>
          </a:p>
        </p:txBody>
      </p:sp>
      <p:pic>
        <p:nvPicPr>
          <p:cNvPr id="9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0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" name="TextBox 12"/>
          <p:cNvSpPr txBox="1"/>
          <p:nvPr/>
        </p:nvSpPr>
        <p:spPr>
          <a:xfrm>
            <a:off x="388720" y="3508375"/>
            <a:ext cx="11523117" cy="2677656"/>
          </a:xfrm>
          <a:prstGeom prst="rect">
            <a:avLst/>
          </a:prstGeom>
          <a:ln>
            <a:solidFill>
              <a:srgbClr val="FFE69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lang="en-US" sz="1400" dirty="0" err="1"/>
              <a:t>Hingga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III 2025,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Pendapatan</a:t>
            </a:r>
            <a:r>
              <a:rPr lang="en-US" sz="1400" dirty="0"/>
              <a:t> </a:t>
            </a:r>
            <a:r>
              <a:rPr lang="en-US" sz="1400" dirty="0" err="1"/>
              <a:t>Bagi</a:t>
            </a:r>
            <a:r>
              <a:rPr lang="en-US" sz="1400" dirty="0"/>
              <a:t> </a:t>
            </a:r>
            <a:r>
              <a:rPr lang="en-US" sz="1400" dirty="0" err="1"/>
              <a:t>Hasil</a:t>
            </a:r>
            <a:r>
              <a:rPr lang="en-US" sz="1400" dirty="0"/>
              <a:t> </a:t>
            </a:r>
            <a:r>
              <a:rPr lang="en-US" sz="1400" dirty="0" err="1"/>
              <a:t>Pajak</a:t>
            </a:r>
            <a:r>
              <a:rPr lang="en-US" sz="1400" dirty="0"/>
              <a:t> </a:t>
            </a:r>
            <a:r>
              <a:rPr lang="en-US" sz="1400" dirty="0" err="1"/>
              <a:t>Kabupaten</a:t>
            </a:r>
            <a:r>
              <a:rPr lang="en-US" sz="1400" dirty="0"/>
              <a:t> </a:t>
            </a:r>
            <a:r>
              <a:rPr lang="en-US" sz="1400" dirty="0" err="1"/>
              <a:t>Kutai</a:t>
            </a:r>
            <a:r>
              <a:rPr lang="en-US" sz="1400" dirty="0"/>
              <a:t> </a:t>
            </a:r>
            <a:r>
              <a:rPr lang="en-US" sz="1400" dirty="0" err="1"/>
              <a:t>Kartanegara</a:t>
            </a:r>
            <a:r>
              <a:rPr lang="en-US" sz="1400" dirty="0"/>
              <a:t> </a:t>
            </a:r>
            <a:r>
              <a:rPr lang="en-US" sz="1400" dirty="0" err="1"/>
              <a:t>tercatat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/>
              <a:t>Rp121,56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turun</a:t>
            </a:r>
            <a:r>
              <a:rPr lang="en-US" sz="1400" dirty="0"/>
              <a:t> </a:t>
            </a:r>
            <a:r>
              <a:rPr lang="en-US" sz="1400" b="1" dirty="0"/>
              <a:t>22,59% </a:t>
            </a:r>
            <a:r>
              <a:rPr lang="en-US" sz="1400" b="1" dirty="0" smtClean="0"/>
              <a:t>(</a:t>
            </a:r>
            <a:r>
              <a:rPr lang="en-US" sz="1400" b="1" dirty="0" err="1" smtClean="0"/>
              <a:t>yoy</a:t>
            </a:r>
            <a:r>
              <a:rPr lang="en-US" sz="1400" b="1" dirty="0" smtClean="0"/>
              <a:t>)</a:t>
            </a:r>
            <a:r>
              <a:rPr lang="en-US" sz="1400" dirty="0" smtClean="0"/>
              <a:t> </a:t>
            </a:r>
            <a:r>
              <a:rPr lang="en-US" sz="1400" dirty="0" err="1"/>
              <a:t>dibandingkan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III 2024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/>
              <a:t>Rp157,04 </a:t>
            </a:r>
            <a:r>
              <a:rPr lang="en-US" sz="1400" b="1" dirty="0" err="1"/>
              <a:t>miliar</a:t>
            </a:r>
            <a:r>
              <a:rPr lang="en-US" sz="1400" dirty="0"/>
              <a:t>.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b="1" dirty="0" smtClean="0"/>
              <a:t>q-to-q</a:t>
            </a:r>
            <a:r>
              <a:rPr lang="en-US" sz="1400" dirty="0" smtClean="0"/>
              <a:t>,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juga</a:t>
            </a:r>
            <a:r>
              <a:rPr lang="en-US" sz="1400" dirty="0"/>
              <a:t> </a:t>
            </a:r>
            <a:r>
              <a:rPr lang="en-US" sz="1400" dirty="0" err="1"/>
              <a:t>menurun</a:t>
            </a:r>
            <a:r>
              <a:rPr lang="en-US" sz="1400" dirty="0"/>
              <a:t> </a:t>
            </a:r>
            <a:r>
              <a:rPr lang="en-US" sz="1400" b="1" dirty="0"/>
              <a:t>48,25%</a:t>
            </a:r>
            <a:r>
              <a:rPr lang="en-US" sz="1400" dirty="0"/>
              <a:t> </a:t>
            </a:r>
            <a:r>
              <a:rPr lang="en-US" sz="1400" dirty="0" err="1"/>
              <a:t>dibandingkan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 2025.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perlambatan</a:t>
            </a:r>
            <a:r>
              <a:rPr lang="en-US" sz="1400" dirty="0"/>
              <a:t> </a:t>
            </a:r>
            <a:r>
              <a:rPr lang="en-US" sz="1400" dirty="0" err="1"/>
              <a:t>penerimaan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III </a:t>
            </a:r>
            <a:r>
              <a:rPr lang="en-US" sz="1400" dirty="0" err="1"/>
              <a:t>seiring</a:t>
            </a:r>
            <a:r>
              <a:rPr lang="en-US" sz="1400" dirty="0"/>
              <a:t> </a:t>
            </a:r>
            <a:r>
              <a:rPr lang="en-US" sz="1400" dirty="0" err="1"/>
              <a:t>normalisasi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 Kalimantan </a:t>
            </a:r>
            <a:r>
              <a:rPr lang="en-US" sz="1400" dirty="0" err="1"/>
              <a:t>Timur</a:t>
            </a:r>
            <a:r>
              <a:rPr lang="en-US" sz="1400" dirty="0"/>
              <a:t> </a:t>
            </a:r>
            <a:r>
              <a:rPr lang="en-US" sz="1400" dirty="0" err="1"/>
              <a:t>pasca</a:t>
            </a:r>
            <a:r>
              <a:rPr lang="en-US" sz="1400" dirty="0"/>
              <a:t> </a:t>
            </a:r>
            <a:r>
              <a:rPr lang="en-US" sz="1400" dirty="0" err="1"/>
              <a:t>periode</a:t>
            </a:r>
            <a:r>
              <a:rPr lang="en-US" sz="1400" dirty="0"/>
              <a:t> </a:t>
            </a:r>
            <a:r>
              <a:rPr lang="en-US" sz="1400" dirty="0" err="1"/>
              <a:t>pertumbuhan</a:t>
            </a:r>
            <a:r>
              <a:rPr lang="en-US" sz="1400" dirty="0"/>
              <a:t> </a:t>
            </a:r>
            <a:r>
              <a:rPr lang="en-US" sz="1400" dirty="0" err="1"/>
              <a:t>tinggi</a:t>
            </a:r>
            <a:r>
              <a:rPr lang="en-US" sz="1400" dirty="0"/>
              <a:t>. </a:t>
            </a:r>
            <a:r>
              <a:rPr lang="en-US" sz="1400" dirty="0" err="1"/>
              <a:t>Faktor</a:t>
            </a:r>
            <a:r>
              <a:rPr lang="en-US" sz="1400" dirty="0"/>
              <a:t> </a:t>
            </a:r>
            <a:r>
              <a:rPr lang="en-US" sz="1400" dirty="0" err="1"/>
              <a:t>fluktuasi</a:t>
            </a:r>
            <a:r>
              <a:rPr lang="en-US" sz="1400" dirty="0"/>
              <a:t> </a:t>
            </a:r>
            <a:r>
              <a:rPr lang="en-US" sz="1400" dirty="0" err="1"/>
              <a:t>harga</a:t>
            </a:r>
            <a:r>
              <a:rPr lang="en-US" sz="1400" dirty="0"/>
              <a:t> </a:t>
            </a:r>
            <a:r>
              <a:rPr lang="en-US" sz="1400" dirty="0" err="1"/>
              <a:t>komoditas</a:t>
            </a:r>
            <a:r>
              <a:rPr lang="en-US" sz="1400" dirty="0"/>
              <a:t>, </a:t>
            </a:r>
            <a:r>
              <a:rPr lang="en-US" sz="1400" dirty="0" err="1"/>
              <a:t>efisiensi</a:t>
            </a:r>
            <a:r>
              <a:rPr lang="en-US" sz="1400" dirty="0"/>
              <a:t> </a:t>
            </a:r>
            <a:r>
              <a:rPr lang="en-US" sz="1400" dirty="0" err="1"/>
              <a:t>konsumsi</a:t>
            </a:r>
            <a:r>
              <a:rPr lang="en-US" sz="1400" dirty="0"/>
              <a:t>,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penyesuaian</a:t>
            </a:r>
            <a:r>
              <a:rPr lang="en-US" sz="1400" dirty="0"/>
              <a:t> </a:t>
            </a:r>
            <a:r>
              <a:rPr lang="en-US" sz="1400" dirty="0" err="1"/>
              <a:t>kebijakan</a:t>
            </a:r>
            <a:r>
              <a:rPr lang="en-US" sz="1400" dirty="0"/>
              <a:t> </a:t>
            </a:r>
            <a:r>
              <a:rPr lang="en-US" sz="1400" dirty="0" err="1"/>
              <a:t>fiskal</a:t>
            </a:r>
            <a:r>
              <a:rPr lang="en-US" sz="1400" dirty="0"/>
              <a:t> </a:t>
            </a:r>
            <a:r>
              <a:rPr lang="en-US" sz="1400" dirty="0" err="1"/>
              <a:t>provinsi</a:t>
            </a:r>
            <a:r>
              <a:rPr lang="en-US" sz="1400" dirty="0"/>
              <a:t> </a:t>
            </a:r>
            <a:r>
              <a:rPr lang="en-US" sz="1400" dirty="0" err="1"/>
              <a:t>turut</a:t>
            </a:r>
            <a:r>
              <a:rPr lang="en-US" sz="1400" dirty="0"/>
              <a:t> </a:t>
            </a:r>
            <a:r>
              <a:rPr lang="en-US" sz="1400" dirty="0" err="1"/>
              <a:t>memengaruhi</a:t>
            </a:r>
            <a:r>
              <a:rPr lang="en-US" sz="1400" dirty="0"/>
              <a:t> basis </a:t>
            </a:r>
            <a:r>
              <a:rPr lang="en-US" sz="1400" dirty="0" err="1"/>
              <a:t>bagi</a:t>
            </a:r>
            <a:r>
              <a:rPr lang="en-US" sz="1400" dirty="0"/>
              <a:t> </a:t>
            </a:r>
            <a:r>
              <a:rPr lang="en-US" sz="1400" dirty="0" err="1"/>
              <a:t>hasil</a:t>
            </a:r>
            <a:r>
              <a:rPr lang="en-US" sz="1400" dirty="0"/>
              <a:t> </a:t>
            </a:r>
            <a:r>
              <a:rPr lang="en-US" sz="1400" dirty="0" err="1"/>
              <a:t>pajak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lang="en-US" sz="1400" dirty="0" err="1"/>
              <a:t>Kontraksi</a:t>
            </a:r>
            <a:r>
              <a:rPr lang="en-US" sz="1400" dirty="0"/>
              <a:t> </a:t>
            </a:r>
            <a:r>
              <a:rPr lang="en-US" sz="1400" dirty="0" err="1"/>
              <a:t>terdalam</a:t>
            </a:r>
            <a:r>
              <a:rPr lang="en-US" sz="1400" dirty="0"/>
              <a:t> </a:t>
            </a:r>
            <a:r>
              <a:rPr lang="en-US" sz="1400" dirty="0" err="1"/>
              <a:t>terjadi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b="1" dirty="0" err="1"/>
              <a:t>Bagi</a:t>
            </a:r>
            <a:r>
              <a:rPr lang="en-US" sz="1400" b="1" dirty="0"/>
              <a:t> </a:t>
            </a:r>
            <a:r>
              <a:rPr lang="en-US" sz="1400" b="1" dirty="0" err="1"/>
              <a:t>Hasil</a:t>
            </a:r>
            <a:r>
              <a:rPr lang="en-US" sz="1400" b="1" dirty="0"/>
              <a:t> PKB </a:t>
            </a:r>
            <a:r>
              <a:rPr lang="en-US" sz="1400" b="1" dirty="0" err="1"/>
              <a:t>dan</a:t>
            </a:r>
            <a:r>
              <a:rPr lang="en-US" sz="1400" b="1" dirty="0"/>
              <a:t> BBN-KB</a:t>
            </a:r>
            <a:r>
              <a:rPr lang="en-US" sz="1400" dirty="0"/>
              <a:t> yang </a:t>
            </a:r>
            <a:r>
              <a:rPr lang="en-US" sz="1400" dirty="0" err="1"/>
              <a:t>hingga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III 2025 </a:t>
            </a:r>
            <a:r>
              <a:rPr lang="en-US" sz="1400" b="1" dirty="0" err="1"/>
              <a:t>belum</a:t>
            </a:r>
            <a:r>
              <a:rPr lang="en-US" sz="1400" b="1" dirty="0"/>
              <a:t> </a:t>
            </a:r>
            <a:r>
              <a:rPr lang="en-US" sz="1400" b="1" dirty="0" err="1"/>
              <a:t>terealisasi</a:t>
            </a:r>
            <a:r>
              <a:rPr lang="en-US" sz="1400" dirty="0"/>
              <a:t>, </a:t>
            </a:r>
            <a:r>
              <a:rPr lang="en-US" sz="1400" dirty="0" err="1"/>
              <a:t>sehingga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b="1" dirty="0" err="1" smtClean="0"/>
              <a:t>yoy</a:t>
            </a:r>
            <a:r>
              <a:rPr lang="en-US" sz="1400" b="1" dirty="0" smtClean="0"/>
              <a:t> </a:t>
            </a:r>
            <a:r>
              <a:rPr lang="en-US" sz="1400" b="1" dirty="0" err="1"/>
              <a:t>terkontraksi</a:t>
            </a:r>
            <a:r>
              <a:rPr lang="en-US" sz="1400" b="1" dirty="0"/>
              <a:t> 100</a:t>
            </a:r>
            <a:r>
              <a:rPr lang="en-US" sz="1400" b="1" dirty="0" smtClean="0"/>
              <a:t>%</a:t>
            </a:r>
            <a:r>
              <a:rPr lang="en-US" sz="1400" dirty="0"/>
              <a:t>. </a:t>
            </a:r>
            <a:r>
              <a:rPr lang="en-US" sz="1400" dirty="0" err="1"/>
              <a:t>Kondisi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perubahan</a:t>
            </a:r>
            <a:r>
              <a:rPr lang="en-US" sz="1400" dirty="0"/>
              <a:t> </a:t>
            </a:r>
            <a:r>
              <a:rPr lang="en-US" sz="1400" dirty="0" err="1"/>
              <a:t>pola</a:t>
            </a:r>
            <a:r>
              <a:rPr lang="en-US" sz="1400" dirty="0"/>
              <a:t> </a:t>
            </a:r>
            <a:r>
              <a:rPr lang="en-US" sz="1400" dirty="0" err="1"/>
              <a:t>penyaluran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waktu</a:t>
            </a:r>
            <a:r>
              <a:rPr lang="en-US" sz="1400" dirty="0"/>
              <a:t> </a:t>
            </a:r>
            <a:r>
              <a:rPr lang="en-US" sz="1400" dirty="0" err="1"/>
              <a:t>distribusi</a:t>
            </a:r>
            <a:r>
              <a:rPr lang="en-US" sz="1400" dirty="0"/>
              <a:t> </a:t>
            </a:r>
            <a:r>
              <a:rPr lang="en-US" sz="1400" dirty="0" err="1"/>
              <a:t>bagi</a:t>
            </a:r>
            <a:r>
              <a:rPr lang="en-US" sz="1400" dirty="0"/>
              <a:t> </a:t>
            </a:r>
            <a:r>
              <a:rPr lang="en-US" sz="1400" dirty="0" err="1"/>
              <a:t>hasil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pemerintah</a:t>
            </a:r>
            <a:r>
              <a:rPr lang="en-US" sz="1400" dirty="0"/>
              <a:t> </a:t>
            </a:r>
            <a:r>
              <a:rPr lang="en-US" sz="1400" dirty="0" err="1"/>
              <a:t>provinsi</a:t>
            </a:r>
            <a:r>
              <a:rPr lang="en-US" sz="1400" dirty="0"/>
              <a:t>, di </a:t>
            </a:r>
            <a:r>
              <a:rPr lang="en-US" sz="1400" dirty="0" err="1"/>
              <a:t>tengah</a:t>
            </a:r>
            <a:r>
              <a:rPr lang="en-US" sz="1400" dirty="0"/>
              <a:t> </a:t>
            </a:r>
            <a:r>
              <a:rPr lang="en-US" sz="1400" dirty="0" err="1"/>
              <a:t>melemahnya</a:t>
            </a:r>
            <a:r>
              <a:rPr lang="en-US" sz="1400" dirty="0"/>
              <a:t> </a:t>
            </a:r>
            <a:r>
              <a:rPr lang="en-US" sz="1400" dirty="0" err="1"/>
              <a:t>penjualan</a:t>
            </a:r>
            <a:r>
              <a:rPr lang="en-US" sz="1400" dirty="0"/>
              <a:t> </a:t>
            </a:r>
            <a:r>
              <a:rPr lang="en-US" sz="1400" dirty="0" err="1"/>
              <a:t>kendaraan</a:t>
            </a:r>
            <a:r>
              <a:rPr lang="en-US" sz="1400" dirty="0"/>
              <a:t> </a:t>
            </a:r>
            <a:r>
              <a:rPr lang="en-US" sz="1400" dirty="0" err="1"/>
              <a:t>bermotor</a:t>
            </a:r>
            <a:r>
              <a:rPr lang="en-US" sz="1400" dirty="0"/>
              <a:t> </a:t>
            </a:r>
            <a:r>
              <a:rPr lang="en-US" sz="1400" dirty="0" err="1"/>
              <a:t>akibat</a:t>
            </a:r>
            <a:r>
              <a:rPr lang="en-US" sz="1400" dirty="0"/>
              <a:t> </a:t>
            </a:r>
            <a:r>
              <a:rPr lang="en-US" sz="1400" dirty="0" err="1"/>
              <a:t>kenaikan</a:t>
            </a:r>
            <a:r>
              <a:rPr lang="en-US" sz="1400" dirty="0"/>
              <a:t> </a:t>
            </a:r>
            <a:r>
              <a:rPr lang="en-US" sz="1400" dirty="0" err="1"/>
              <a:t>suku</a:t>
            </a:r>
            <a:r>
              <a:rPr lang="en-US" sz="1400" dirty="0"/>
              <a:t> </a:t>
            </a:r>
            <a:r>
              <a:rPr lang="en-US" sz="1400" dirty="0" err="1"/>
              <a:t>bunga</a:t>
            </a:r>
            <a:r>
              <a:rPr lang="en-US" sz="1400" dirty="0"/>
              <a:t> </a:t>
            </a:r>
            <a:r>
              <a:rPr lang="en-US" sz="1400" dirty="0" err="1"/>
              <a:t>pembiayaan</a:t>
            </a:r>
            <a:r>
              <a:rPr lang="en-US" sz="1400" dirty="0"/>
              <a:t>,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daya</a:t>
            </a:r>
            <a:r>
              <a:rPr lang="en-US" sz="1400" dirty="0"/>
              <a:t> </a:t>
            </a:r>
            <a:r>
              <a:rPr lang="en-US" sz="1400" dirty="0" err="1"/>
              <a:t>beli</a:t>
            </a:r>
            <a:r>
              <a:rPr lang="en-US" sz="1400" dirty="0"/>
              <a:t>,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sikap</a:t>
            </a:r>
            <a:r>
              <a:rPr lang="en-US" sz="1400" dirty="0"/>
              <a:t> wait and see </a:t>
            </a:r>
            <a:r>
              <a:rPr lang="en-US" sz="1400" dirty="0" err="1"/>
              <a:t>pelaku</a:t>
            </a:r>
            <a:r>
              <a:rPr lang="en-US" sz="1400" dirty="0"/>
              <a:t> </a:t>
            </a:r>
            <a:r>
              <a:rPr lang="en-US" sz="1400" dirty="0" err="1"/>
              <a:t>usaha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r>
              <a:rPr lang="en-US" sz="1400" dirty="0"/>
              <a:t> di </a:t>
            </a:r>
            <a:r>
              <a:rPr lang="en-US" sz="1400" dirty="0" err="1"/>
              <a:t>Kutai</a:t>
            </a:r>
            <a:r>
              <a:rPr lang="en-US" sz="1400" dirty="0"/>
              <a:t> </a:t>
            </a:r>
            <a:r>
              <a:rPr lang="en-US" sz="1400" dirty="0" err="1"/>
              <a:t>Kartanegara</a:t>
            </a:r>
            <a:r>
              <a:rPr lang="en-US" sz="1400" dirty="0"/>
              <a:t>. </a:t>
            </a:r>
            <a:r>
              <a:rPr lang="en-US" sz="1400" dirty="0" err="1"/>
              <a:t>Sementara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, </a:t>
            </a:r>
            <a:r>
              <a:rPr lang="en-US" sz="1400" b="1" dirty="0"/>
              <a:t>PBB-KB</a:t>
            </a:r>
            <a:r>
              <a:rPr lang="en-US" sz="1400" dirty="0"/>
              <a:t> </a:t>
            </a:r>
            <a:r>
              <a:rPr lang="en-US" sz="1400" dirty="0" err="1"/>
              <a:t>tetap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kontributor</a:t>
            </a:r>
            <a:r>
              <a:rPr lang="en-US" sz="1400" dirty="0"/>
              <a:t> </a:t>
            </a:r>
            <a:r>
              <a:rPr lang="en-US" sz="1400" dirty="0" err="1"/>
              <a:t>utama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b="1" dirty="0"/>
              <a:t>Rp113,12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meskipun</a:t>
            </a:r>
            <a:r>
              <a:rPr lang="en-US" sz="1400" dirty="0"/>
              <a:t> </a:t>
            </a:r>
            <a:r>
              <a:rPr lang="en-US" sz="1400" dirty="0" err="1"/>
              <a:t>turun</a:t>
            </a:r>
            <a:r>
              <a:rPr lang="en-US" sz="1400" dirty="0"/>
              <a:t> </a:t>
            </a:r>
            <a:r>
              <a:rPr lang="en-US" sz="1400" b="1" dirty="0"/>
              <a:t>5,94% </a:t>
            </a:r>
            <a:r>
              <a:rPr lang="en-US" sz="1400" b="1" dirty="0" smtClean="0"/>
              <a:t>(</a:t>
            </a:r>
            <a:r>
              <a:rPr lang="en-US" sz="1400" b="1" dirty="0" err="1" smtClean="0"/>
              <a:t>yoy</a:t>
            </a:r>
            <a:r>
              <a:rPr lang="en-US" sz="1400" b="1" dirty="0" smtClean="0"/>
              <a:t>)</a:t>
            </a:r>
            <a:r>
              <a:rPr lang="en-US" sz="1400" dirty="0" smtClean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b="1" dirty="0"/>
              <a:t>48,53% </a:t>
            </a:r>
            <a:r>
              <a:rPr lang="en-US" sz="1400" b="1" dirty="0" smtClean="0"/>
              <a:t>(q-to-q)</a:t>
            </a:r>
            <a:r>
              <a:rPr lang="en-US" sz="1400" dirty="0" smtClean="0"/>
              <a:t>. </a:t>
            </a:r>
            <a:r>
              <a:rPr lang="en-US" sz="1400" dirty="0" err="1"/>
              <a:t>Penurunan</a:t>
            </a:r>
            <a:r>
              <a:rPr lang="en-US" sz="1400" dirty="0"/>
              <a:t> PBB-KB </a:t>
            </a:r>
            <a:r>
              <a:rPr lang="en-US" sz="1400" dirty="0" err="1"/>
              <a:t>sejalan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kebijakan</a:t>
            </a:r>
            <a:r>
              <a:rPr lang="en-US" sz="1400" dirty="0"/>
              <a:t> </a:t>
            </a:r>
            <a:r>
              <a:rPr lang="en-US" sz="1400" dirty="0" err="1"/>
              <a:t>pengendalian</a:t>
            </a:r>
            <a:r>
              <a:rPr lang="en-US" sz="1400" dirty="0"/>
              <a:t> </a:t>
            </a:r>
            <a:r>
              <a:rPr lang="en-US" sz="1400" dirty="0" err="1"/>
              <a:t>konsumsi</a:t>
            </a:r>
            <a:r>
              <a:rPr lang="en-US" sz="1400" dirty="0"/>
              <a:t> BBM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efisiensi</a:t>
            </a:r>
            <a:r>
              <a:rPr lang="en-US" sz="1400" dirty="0"/>
              <a:t> </a:t>
            </a:r>
            <a:r>
              <a:rPr lang="en-US" sz="1400" dirty="0" err="1"/>
              <a:t>distribusi</a:t>
            </a:r>
            <a:r>
              <a:rPr lang="en-US" sz="1400" dirty="0"/>
              <a:t> </a:t>
            </a:r>
            <a:r>
              <a:rPr lang="en-US" sz="1400" dirty="0" err="1"/>
              <a:t>logistik</a:t>
            </a:r>
            <a:r>
              <a:rPr lang="en-US" sz="1400" dirty="0"/>
              <a:t> di Kalimantan </a:t>
            </a:r>
            <a:r>
              <a:rPr lang="en-US" sz="1400" dirty="0" err="1"/>
              <a:t>Timur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lang="en-US" sz="1400" dirty="0"/>
              <a:t>Di </a:t>
            </a:r>
            <a:r>
              <a:rPr lang="en-US" sz="1400" dirty="0" err="1"/>
              <a:t>tengah</a:t>
            </a:r>
            <a:r>
              <a:rPr lang="en-US" sz="1400" dirty="0"/>
              <a:t> </a:t>
            </a:r>
            <a:r>
              <a:rPr lang="en-US" sz="1400" dirty="0" err="1"/>
              <a:t>tekanan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, </a:t>
            </a:r>
            <a:r>
              <a:rPr lang="en-US" sz="1400" b="1" dirty="0" err="1"/>
              <a:t>Bagi</a:t>
            </a:r>
            <a:r>
              <a:rPr lang="en-US" sz="1400" b="1" dirty="0"/>
              <a:t> </a:t>
            </a:r>
            <a:r>
              <a:rPr lang="en-US" sz="1400" b="1" dirty="0" err="1"/>
              <a:t>Hasil</a:t>
            </a:r>
            <a:r>
              <a:rPr lang="en-US" sz="1400" b="1" dirty="0"/>
              <a:t> </a:t>
            </a:r>
            <a:r>
              <a:rPr lang="en-US" sz="1400" b="1" dirty="0" err="1"/>
              <a:t>Pajak</a:t>
            </a:r>
            <a:r>
              <a:rPr lang="en-US" sz="1400" b="1" dirty="0"/>
              <a:t> Air </a:t>
            </a:r>
            <a:r>
              <a:rPr lang="en-US" sz="1400" b="1" dirty="0" err="1"/>
              <a:t>Permukaan</a:t>
            </a:r>
            <a:r>
              <a:rPr lang="en-US" sz="1400" dirty="0"/>
              <a:t> </a:t>
            </a:r>
            <a:r>
              <a:rPr lang="en-US" sz="1400" dirty="0" err="1"/>
              <a:t>tetap</a:t>
            </a:r>
            <a:r>
              <a:rPr lang="en-US" sz="1400" dirty="0"/>
              <a:t> </a:t>
            </a:r>
            <a:r>
              <a:rPr lang="en-US" sz="1400" dirty="0" err="1"/>
              <a:t>relatif</a:t>
            </a:r>
            <a:r>
              <a:rPr lang="en-US" sz="1400" dirty="0"/>
              <a:t> </a:t>
            </a:r>
            <a:r>
              <a:rPr lang="en-US" sz="1400" dirty="0" err="1"/>
              <a:t>stabil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penurunan</a:t>
            </a:r>
            <a:r>
              <a:rPr lang="en-US" sz="1400" dirty="0"/>
              <a:t> tipis </a:t>
            </a:r>
            <a:r>
              <a:rPr lang="en-US" sz="1400" b="1" dirty="0"/>
              <a:t>3,67% </a:t>
            </a:r>
            <a:r>
              <a:rPr lang="en-US" sz="1400" b="1" dirty="0" smtClean="0"/>
              <a:t>(</a:t>
            </a:r>
            <a:r>
              <a:rPr lang="en-US" sz="1400" b="1" dirty="0" err="1" smtClean="0"/>
              <a:t>yoy</a:t>
            </a:r>
            <a:r>
              <a:rPr lang="en-US" sz="1400" b="1" dirty="0" smtClean="0"/>
              <a:t>)</a:t>
            </a:r>
            <a:r>
              <a:rPr lang="en-US" sz="1400" dirty="0" smtClean="0"/>
              <a:t>,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keberlanjutan</a:t>
            </a:r>
            <a:r>
              <a:rPr lang="en-US" sz="1400" dirty="0"/>
              <a:t>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industri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perkebunan</a:t>
            </a:r>
            <a:r>
              <a:rPr lang="en-US" sz="1400" dirty="0"/>
              <a:t> di </a:t>
            </a:r>
            <a:r>
              <a:rPr lang="en-US" sz="1400" dirty="0" err="1"/>
              <a:t>Kutai</a:t>
            </a:r>
            <a:r>
              <a:rPr lang="en-US" sz="1400" dirty="0"/>
              <a:t> </a:t>
            </a:r>
            <a:r>
              <a:rPr lang="en-US" sz="1400" dirty="0" err="1"/>
              <a:t>Kartanegara</a:t>
            </a:r>
            <a:r>
              <a:rPr lang="en-US" sz="1400" dirty="0"/>
              <a:t>. </a:t>
            </a:r>
            <a:r>
              <a:rPr lang="en-US" sz="1400" b="1" dirty="0"/>
              <a:t>DBH </a:t>
            </a:r>
            <a:r>
              <a:rPr lang="en-US" sz="1400" b="1" dirty="0" err="1"/>
              <a:t>Cukai</a:t>
            </a:r>
            <a:r>
              <a:rPr lang="en-US" sz="1400" b="1" dirty="0"/>
              <a:t> </a:t>
            </a:r>
            <a:r>
              <a:rPr lang="en-US" sz="1400" b="1" dirty="0" err="1"/>
              <a:t>Hasil</a:t>
            </a:r>
            <a:r>
              <a:rPr lang="en-US" sz="1400" b="1" dirty="0"/>
              <a:t> </a:t>
            </a:r>
            <a:r>
              <a:rPr lang="en-US" sz="1400" b="1" dirty="0" err="1"/>
              <a:t>Tembakau</a:t>
            </a:r>
            <a:r>
              <a:rPr lang="en-US" sz="1400" dirty="0"/>
              <a:t> </a:t>
            </a:r>
            <a:r>
              <a:rPr lang="en-US" sz="1400" dirty="0" err="1"/>
              <a:t>justru</a:t>
            </a:r>
            <a:r>
              <a:rPr lang="en-US" sz="1400" dirty="0"/>
              <a:t>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b="1" dirty="0"/>
              <a:t>9,60% </a:t>
            </a:r>
            <a:r>
              <a:rPr lang="en-US" sz="1400" b="1" dirty="0" smtClean="0"/>
              <a:t>(</a:t>
            </a:r>
            <a:r>
              <a:rPr lang="en-US" sz="1400" b="1" dirty="0" err="1" smtClean="0"/>
              <a:t>yoy</a:t>
            </a:r>
            <a:r>
              <a:rPr lang="en-US" sz="1400" b="1" dirty="0" smtClean="0"/>
              <a:t>)</a:t>
            </a:r>
            <a:r>
              <a:rPr lang="en-US" sz="1400" dirty="0" smtClean="0"/>
              <a:t> </a:t>
            </a:r>
            <a:r>
              <a:rPr lang="en-US" sz="1400" dirty="0" err="1"/>
              <a:t>meskipun</a:t>
            </a:r>
            <a:r>
              <a:rPr lang="en-US" sz="1400" dirty="0"/>
              <a:t> </a:t>
            </a:r>
            <a:r>
              <a:rPr lang="en-US" sz="1400" dirty="0" err="1"/>
              <a:t>terkoreksi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b="1" dirty="0" smtClean="0"/>
              <a:t>q-to-q</a:t>
            </a:r>
            <a:r>
              <a:rPr lang="en-US" sz="1400" dirty="0" smtClean="0"/>
              <a:t>, </a:t>
            </a:r>
            <a:r>
              <a:rPr lang="en-US" sz="1400" dirty="0" err="1"/>
              <a:t>menunjukkan</a:t>
            </a:r>
            <a:r>
              <a:rPr lang="en-US" sz="1400" dirty="0"/>
              <a:t> </a:t>
            </a:r>
            <a:r>
              <a:rPr lang="en-US" sz="1400" dirty="0" err="1"/>
              <a:t>daya</a:t>
            </a:r>
            <a:r>
              <a:rPr lang="en-US" sz="1400" dirty="0"/>
              <a:t> </a:t>
            </a:r>
            <a:r>
              <a:rPr lang="en-US" sz="1400" dirty="0" err="1"/>
              <a:t>tahan</a:t>
            </a:r>
            <a:r>
              <a:rPr lang="en-US" sz="1400" dirty="0"/>
              <a:t> </a:t>
            </a:r>
            <a:r>
              <a:rPr lang="en-US" sz="1400" dirty="0" err="1"/>
              <a:t>konsumsi</a:t>
            </a:r>
            <a:r>
              <a:rPr lang="en-US" sz="1400" dirty="0"/>
              <a:t> </a:t>
            </a:r>
            <a:r>
              <a:rPr lang="en-US" sz="1400" dirty="0" err="1"/>
              <a:t>tembakau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konsistensi</a:t>
            </a:r>
            <a:r>
              <a:rPr lang="en-US" sz="1400" dirty="0"/>
              <a:t> </a:t>
            </a:r>
            <a:r>
              <a:rPr lang="en-US" sz="1400" dirty="0" err="1"/>
              <a:t>kebijakan</a:t>
            </a:r>
            <a:r>
              <a:rPr lang="en-US" sz="1400" dirty="0"/>
              <a:t> </a:t>
            </a:r>
            <a:r>
              <a:rPr lang="en-US" sz="1400" dirty="0" err="1"/>
              <a:t>nasional</a:t>
            </a:r>
            <a:r>
              <a:rPr lang="en-US" sz="1400" dirty="0"/>
              <a:t>.</a:t>
            </a:r>
            <a:endParaRPr lang="en-US" sz="14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0937" y="1088553"/>
            <a:ext cx="7598681" cy="219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721" y="206120"/>
            <a:ext cx="8701405" cy="997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80" dirty="0">
                <a:solidFill>
                  <a:srgbClr val="404040"/>
                </a:solidFill>
              </a:rPr>
              <a:t>RINGKASAN</a:t>
            </a:r>
            <a:r>
              <a:rPr sz="3200" spc="-175" dirty="0">
                <a:solidFill>
                  <a:srgbClr val="404040"/>
                </a:solidFill>
              </a:rPr>
              <a:t> </a:t>
            </a:r>
            <a:r>
              <a:rPr sz="3200" spc="-285" dirty="0">
                <a:solidFill>
                  <a:srgbClr val="404040"/>
                </a:solidFill>
              </a:rPr>
              <a:t>PERTUMBUHAN</a:t>
            </a:r>
            <a:r>
              <a:rPr sz="3200" spc="-145" dirty="0">
                <a:solidFill>
                  <a:srgbClr val="404040"/>
                </a:solidFill>
              </a:rPr>
              <a:t> </a:t>
            </a:r>
            <a:r>
              <a:rPr lang="en-US" sz="3200" spc="-265" dirty="0">
                <a:solidFill>
                  <a:srgbClr val="404040"/>
                </a:solidFill>
              </a:rPr>
              <a:t>PENDAPATAN DAERAH </a:t>
            </a:r>
            <a:r>
              <a:rPr sz="3200" spc="-315" dirty="0">
                <a:solidFill>
                  <a:srgbClr val="FD302B"/>
                </a:solidFill>
              </a:rPr>
              <a:t>TRIWULAN</a:t>
            </a:r>
            <a:r>
              <a:rPr sz="3200" spc="-190" dirty="0">
                <a:solidFill>
                  <a:srgbClr val="FD302B"/>
                </a:solidFill>
              </a:rPr>
              <a:t> </a:t>
            </a:r>
            <a:r>
              <a:rPr lang="en-US" sz="3200" spc="-190" dirty="0">
                <a:solidFill>
                  <a:srgbClr val="FD302B"/>
                </a:solidFill>
              </a:rPr>
              <a:t>3</a:t>
            </a:r>
            <a:r>
              <a:rPr sz="3200" spc="-60" dirty="0">
                <a:solidFill>
                  <a:srgbClr val="FD302B"/>
                </a:solidFill>
              </a:rPr>
              <a:t>-</a:t>
            </a:r>
            <a:r>
              <a:rPr sz="3200" spc="-155" dirty="0">
                <a:solidFill>
                  <a:srgbClr val="FD302B"/>
                </a:solidFill>
              </a:rPr>
              <a:t>2025</a:t>
            </a:r>
            <a:endParaRPr sz="320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380491" y="1484121"/>
            <a:ext cx="11435715" cy="5075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100"/>
              </a:spcBef>
              <a:buClr>
                <a:srgbClr val="9A0400"/>
              </a:buClr>
              <a:buFont typeface="Wingdings" panose="05000000000000000000"/>
              <a:buChar char=""/>
              <a:tabLst>
                <a:tab pos="355600" algn="l"/>
              </a:tabLst>
            </a:pP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Hingga Triwulan III 2025, </a:t>
            </a: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realisasi pendapatan daerah mencapai Rp3,23 triliun, tumbuh 6,77% (yoy)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 dan </a:t>
            </a: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melonjak 49,09% (q-to-q)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. Kenaikan q-to-q yang sangat kuat menunjukkan percepatan penerimaan pada TW III, meskipun secara kumulatif baru mencapai sekitar </a:t>
            </a: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28,10% dari target tahunan.</a:t>
            </a:r>
            <a:endParaRPr lang="en-US" altLang="en-US" sz="1800" b="1" dirty="0">
              <a:latin typeface="Calibri" panose="020F0502020204030204"/>
              <a:cs typeface="Calibri" panose="020F0502020204030204"/>
            </a:endParaRPr>
          </a:p>
          <a:p>
            <a:pPr marL="12700" indent="0" algn="just">
              <a:lnSpc>
                <a:spcPct val="100000"/>
              </a:lnSpc>
              <a:spcBef>
                <a:spcPts val="100"/>
              </a:spcBef>
              <a:buClr>
                <a:srgbClr val="9A0400"/>
              </a:buClr>
              <a:buFont typeface="Wingdings" panose="05000000000000000000"/>
              <a:buNone/>
              <a:tabLst>
                <a:tab pos="355600" algn="l"/>
              </a:tabLst>
            </a:pPr>
            <a:endParaRPr lang="en-US" altLang="en-US" sz="1800" b="1" dirty="0">
              <a:latin typeface="Calibri" panose="020F0502020204030204"/>
              <a:cs typeface="Calibri" panose="020F0502020204030204"/>
            </a:endParaRPr>
          </a:p>
          <a:p>
            <a:pPr marL="355600" indent="-342900" algn="just">
              <a:lnSpc>
                <a:spcPct val="100000"/>
              </a:lnSpc>
              <a:spcBef>
                <a:spcPts val="100"/>
              </a:spcBef>
              <a:buClr>
                <a:srgbClr val="9A0400"/>
              </a:buClr>
              <a:buFont typeface="Wingdings" panose="05000000000000000000"/>
              <a:buChar char=""/>
              <a:tabLst>
                <a:tab pos="355600" algn="l"/>
              </a:tabLst>
            </a:pP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Realisasi PAD TW III 2025 tercatat Rp178,20 miliar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, namun mengalami</a:t>
            </a: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 kontraksi 34,19% (yoy) 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dan </a:t>
            </a: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turun 29,26% (q-to-q)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. Pelemahan ini terutama dipengaruhi oleh perubahan struktur pendapatan (reklasifikasi BLUD sesuai UU HKPD) serta belum terealisasinya dividen BUMD hingga TW III.</a:t>
            </a:r>
            <a:endParaRPr lang="en-US" altLang="en-US" sz="1800" b="0" dirty="0">
              <a:latin typeface="Calibri" panose="020F0502020204030204"/>
              <a:cs typeface="Calibri" panose="020F0502020204030204"/>
            </a:endParaRPr>
          </a:p>
          <a:p>
            <a:pPr marL="12700" indent="0" algn="just">
              <a:lnSpc>
                <a:spcPct val="100000"/>
              </a:lnSpc>
              <a:spcBef>
                <a:spcPts val="100"/>
              </a:spcBef>
              <a:buClr>
                <a:srgbClr val="9A0400"/>
              </a:buClr>
              <a:buFont typeface="Wingdings" panose="05000000000000000000"/>
              <a:buNone/>
              <a:tabLst>
                <a:tab pos="355600" algn="l"/>
              </a:tabLst>
            </a:pPr>
            <a:endParaRPr lang="en-US" altLang="en-US" sz="1800" b="0" dirty="0">
              <a:latin typeface="Calibri" panose="020F0502020204030204"/>
              <a:cs typeface="Calibri" panose="020F0502020204030204"/>
            </a:endParaRPr>
          </a:p>
          <a:p>
            <a:pPr marL="355600" indent="-342900" algn="just">
              <a:lnSpc>
                <a:spcPct val="100000"/>
              </a:lnSpc>
              <a:spcBef>
                <a:spcPts val="100"/>
              </a:spcBef>
              <a:buClr>
                <a:srgbClr val="9A0400"/>
              </a:buClr>
              <a:buFont typeface="Wingdings" panose="05000000000000000000"/>
              <a:buChar char=""/>
              <a:tabLst>
                <a:tab pos="355600" algn="l"/>
              </a:tabLst>
            </a:pP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Hingga Triwulan III 2025,</a:t>
            </a: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 Pajak Daerah terealisasi Rp71,30 miliar, tumbuh 63,74% (yoy) 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dan </a:t>
            </a: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8,00% (q-to-q)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, mencerminkan masih kuatnya aktivitas ekonomi lokal. </a:t>
            </a: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Retribusi Daerah mencapai Rp99,17 miliar, melonjak sangat tinggi 6.790,93% (yoy) 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namun </a:t>
            </a: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terkontraksi 37,66% (q-to-q)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 akibat normalisasi penerimaan pasca lonjakan pada triwulan sebelumnya. Kontributor terbesar PAD adalah </a:t>
            </a: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Retribusi Daerah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 dengan porsi sekitar </a:t>
            </a: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56% dari total PAD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 yang tumbuh sangat tinggi secara yoy, serta </a:t>
            </a: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Pajak Daerah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 dengan kontribusi sekitar </a:t>
            </a: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40%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 yang menunjukkan pertumbuhan positif baik tahunan maupun triwulanan.</a:t>
            </a:r>
            <a:endParaRPr lang="en-US" altLang="en-US" sz="1800" b="0" dirty="0">
              <a:latin typeface="Calibri" panose="020F0502020204030204"/>
              <a:cs typeface="Calibri" panose="020F0502020204030204"/>
            </a:endParaRPr>
          </a:p>
          <a:p>
            <a:pPr marL="12700" indent="0" algn="just">
              <a:lnSpc>
                <a:spcPct val="100000"/>
              </a:lnSpc>
              <a:spcBef>
                <a:spcPts val="100"/>
              </a:spcBef>
              <a:buClr>
                <a:srgbClr val="9A0400"/>
              </a:buClr>
              <a:buFont typeface="Wingdings" panose="05000000000000000000"/>
              <a:buNone/>
              <a:tabLst>
                <a:tab pos="355600" algn="l"/>
              </a:tabLst>
            </a:pPr>
            <a:endParaRPr lang="en-US" altLang="en-US" sz="1800" b="0" dirty="0">
              <a:latin typeface="Calibri" panose="020F0502020204030204"/>
              <a:cs typeface="Calibri" panose="020F0502020204030204"/>
            </a:endParaRPr>
          </a:p>
          <a:p>
            <a:pPr marL="355600" indent="-342900" algn="just">
              <a:lnSpc>
                <a:spcPct val="100000"/>
              </a:lnSpc>
              <a:spcBef>
                <a:spcPts val="100"/>
              </a:spcBef>
              <a:buClr>
                <a:srgbClr val="9A0400"/>
              </a:buClr>
              <a:buFont typeface="Wingdings" panose="05000000000000000000"/>
              <a:buChar char=""/>
              <a:tabLst>
                <a:tab pos="355600" algn="l"/>
              </a:tabLst>
            </a:pP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Pendapatan transfer TW III 2025 mencapai Rp3,05 triliun, tumbuh 10,80% (yoy) 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dan </a:t>
            </a:r>
            <a:r>
              <a:rPr lang="en-US" altLang="en-US" sz="1800" b="1" dirty="0">
                <a:latin typeface="Calibri" panose="020F0502020204030204"/>
                <a:cs typeface="Calibri" panose="020F0502020204030204"/>
              </a:rPr>
              <a:t>meningkat tajam 59,40% (q-to-q)</a:t>
            </a:r>
            <a:r>
              <a:rPr lang="en-US" altLang="en-US" sz="1800" b="0" dirty="0">
                <a:latin typeface="Calibri" panose="020F0502020204030204"/>
                <a:cs typeface="Calibri" panose="020F0502020204030204"/>
              </a:rPr>
              <a:t>. Kinerja ini terutama ditopang oleh lonjakan DBH SDA (royalti migas dan minerba), meskipun sebagian transfer pajak dan transfer antar daerah mengalami kontraksi akibat faktor waktu penyaluran dan normalisasi ekonomi.</a:t>
            </a:r>
            <a:endParaRPr sz="1200" b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</p:sp>
      <p:pic>
        <p:nvPicPr>
          <p:cNvPr id="1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60345" y="0"/>
            <a:ext cx="6635115" cy="6859905"/>
          </a:xfrm>
          <a:custGeom>
            <a:avLst/>
            <a:gdLst/>
            <a:ahLst/>
            <a:cxnLst/>
            <a:rect l="l" t="t" r="r" b="b"/>
            <a:pathLst>
              <a:path w="6635115" h="6859905">
                <a:moveTo>
                  <a:pt x="6634829" y="0"/>
                </a:moveTo>
                <a:lnTo>
                  <a:pt x="2831814" y="0"/>
                </a:lnTo>
                <a:lnTo>
                  <a:pt x="221075" y="2595118"/>
                </a:lnTo>
                <a:lnTo>
                  <a:pt x="188371" y="2629711"/>
                </a:lnTo>
                <a:lnTo>
                  <a:pt x="158284" y="2665795"/>
                </a:lnTo>
                <a:lnTo>
                  <a:pt x="130813" y="2703246"/>
                </a:lnTo>
                <a:lnTo>
                  <a:pt x="105959" y="2741940"/>
                </a:lnTo>
                <a:lnTo>
                  <a:pt x="83720" y="2781752"/>
                </a:lnTo>
                <a:lnTo>
                  <a:pt x="64098" y="2822558"/>
                </a:lnTo>
                <a:lnTo>
                  <a:pt x="47092" y="2864234"/>
                </a:lnTo>
                <a:lnTo>
                  <a:pt x="32703" y="2906656"/>
                </a:lnTo>
                <a:lnTo>
                  <a:pt x="20930" y="2949698"/>
                </a:lnTo>
                <a:lnTo>
                  <a:pt x="11773" y="2993238"/>
                </a:lnTo>
                <a:lnTo>
                  <a:pt x="5232" y="3037150"/>
                </a:lnTo>
                <a:lnTo>
                  <a:pt x="1308" y="3081311"/>
                </a:lnTo>
                <a:lnTo>
                  <a:pt x="0" y="3125596"/>
                </a:lnTo>
                <a:lnTo>
                  <a:pt x="1308" y="3169882"/>
                </a:lnTo>
                <a:lnTo>
                  <a:pt x="5232" y="3214043"/>
                </a:lnTo>
                <a:lnTo>
                  <a:pt x="11773" y="3257955"/>
                </a:lnTo>
                <a:lnTo>
                  <a:pt x="20930" y="3301495"/>
                </a:lnTo>
                <a:lnTo>
                  <a:pt x="32703" y="3344537"/>
                </a:lnTo>
                <a:lnTo>
                  <a:pt x="47092" y="3386959"/>
                </a:lnTo>
                <a:lnTo>
                  <a:pt x="64098" y="3428635"/>
                </a:lnTo>
                <a:lnTo>
                  <a:pt x="83720" y="3469441"/>
                </a:lnTo>
                <a:lnTo>
                  <a:pt x="105959" y="3509253"/>
                </a:lnTo>
                <a:lnTo>
                  <a:pt x="130813" y="3547947"/>
                </a:lnTo>
                <a:lnTo>
                  <a:pt x="158284" y="3585398"/>
                </a:lnTo>
                <a:lnTo>
                  <a:pt x="188371" y="3621482"/>
                </a:lnTo>
                <a:lnTo>
                  <a:pt x="221075" y="3656076"/>
                </a:lnTo>
                <a:lnTo>
                  <a:pt x="3443954" y="6859590"/>
                </a:lnTo>
                <a:lnTo>
                  <a:pt x="6634829" y="6859590"/>
                </a:lnTo>
                <a:lnTo>
                  <a:pt x="6634829" y="0"/>
                </a:lnTo>
                <a:close/>
              </a:path>
            </a:pathLst>
          </a:custGeom>
          <a:solidFill>
            <a:srgbClr val="F6858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3731258" cy="361264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5539613"/>
            <a:ext cx="1320165" cy="1320165"/>
          </a:xfrm>
          <a:custGeom>
            <a:avLst/>
            <a:gdLst/>
            <a:ahLst/>
            <a:cxnLst/>
            <a:rect l="l" t="t" r="r" b="b"/>
            <a:pathLst>
              <a:path w="1320165" h="1320165">
                <a:moveTo>
                  <a:pt x="0" y="0"/>
                </a:moveTo>
                <a:lnTo>
                  <a:pt x="0" y="1319974"/>
                </a:lnTo>
                <a:lnTo>
                  <a:pt x="1320037" y="1319974"/>
                </a:lnTo>
                <a:lnTo>
                  <a:pt x="0" y="0"/>
                </a:lnTo>
                <a:close/>
              </a:path>
            </a:pathLst>
          </a:custGeom>
          <a:solidFill>
            <a:srgbClr val="F6858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7819" y="3124782"/>
            <a:ext cx="7693279" cy="37638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19569" y="12"/>
            <a:ext cx="2534412" cy="12657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5191" y="5830417"/>
            <a:ext cx="1677035" cy="1029105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7175658" y="0"/>
            <a:ext cx="829310" cy="679450"/>
          </a:xfrm>
          <a:custGeom>
            <a:avLst/>
            <a:gdLst/>
            <a:ahLst/>
            <a:cxnLst/>
            <a:rect l="l" t="t" r="r" b="b"/>
            <a:pathLst>
              <a:path w="829309" h="679450">
                <a:moveTo>
                  <a:pt x="828897" y="0"/>
                </a:moveTo>
                <a:lnTo>
                  <a:pt x="529812" y="0"/>
                </a:lnTo>
                <a:lnTo>
                  <a:pt x="30956" y="498855"/>
                </a:lnTo>
                <a:lnTo>
                  <a:pt x="7739" y="533820"/>
                </a:lnTo>
                <a:lnTo>
                  <a:pt x="0" y="573595"/>
                </a:lnTo>
                <a:lnTo>
                  <a:pt x="7739" y="613370"/>
                </a:lnTo>
                <a:lnTo>
                  <a:pt x="30956" y="648334"/>
                </a:lnTo>
                <a:lnTo>
                  <a:pt x="65922" y="671623"/>
                </a:lnTo>
                <a:lnTo>
                  <a:pt x="105711" y="679386"/>
                </a:lnTo>
                <a:lnTo>
                  <a:pt x="145524" y="671623"/>
                </a:lnTo>
                <a:lnTo>
                  <a:pt x="180562" y="648334"/>
                </a:lnTo>
                <a:lnTo>
                  <a:pt x="828897" y="0"/>
                </a:lnTo>
                <a:close/>
              </a:path>
            </a:pathLst>
          </a:custGeom>
          <a:solidFill>
            <a:srgbClr val="EBEBE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69625" y="253745"/>
            <a:ext cx="110363" cy="11048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736196" y="253745"/>
            <a:ext cx="110489" cy="11048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161268" y="253745"/>
            <a:ext cx="110362" cy="11048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352910" y="253745"/>
            <a:ext cx="110363" cy="11048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544554" y="253745"/>
            <a:ext cx="110490" cy="110489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1944934" y="0"/>
            <a:ext cx="225425" cy="6859905"/>
          </a:xfrm>
          <a:custGeom>
            <a:avLst/>
            <a:gdLst/>
            <a:ahLst/>
            <a:cxnLst/>
            <a:rect l="l" t="t" r="r" b="b"/>
            <a:pathLst>
              <a:path w="225425" h="6859905">
                <a:moveTo>
                  <a:pt x="225348" y="0"/>
                </a:moveTo>
                <a:lnTo>
                  <a:pt x="225348" y="6627520"/>
                </a:lnTo>
                <a:lnTo>
                  <a:pt x="0" y="6859523"/>
                </a:lnTo>
              </a:path>
            </a:pathLst>
          </a:custGeom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931579" y="-383"/>
            <a:ext cx="3365500" cy="6859905"/>
          </a:xfrm>
          <a:custGeom>
            <a:avLst/>
            <a:gdLst/>
            <a:ahLst/>
            <a:cxnLst/>
            <a:rect l="l" t="t" r="r" b="b"/>
            <a:pathLst>
              <a:path w="3365500" h="6859905">
                <a:moveTo>
                  <a:pt x="3365223" y="6859523"/>
                </a:moveTo>
                <a:lnTo>
                  <a:pt x="184816" y="3577208"/>
                </a:lnTo>
                <a:lnTo>
                  <a:pt x="152715" y="3541554"/>
                </a:lnTo>
                <a:lnTo>
                  <a:pt x="123673" y="3504121"/>
                </a:lnTo>
                <a:lnTo>
                  <a:pt x="97693" y="3465086"/>
                </a:lnTo>
                <a:lnTo>
                  <a:pt x="74772" y="3424629"/>
                </a:lnTo>
                <a:lnTo>
                  <a:pt x="54911" y="3382928"/>
                </a:lnTo>
                <a:lnTo>
                  <a:pt x="38110" y="3340159"/>
                </a:lnTo>
                <a:lnTo>
                  <a:pt x="24369" y="3296502"/>
                </a:lnTo>
                <a:lnTo>
                  <a:pt x="13688" y="3252134"/>
                </a:lnTo>
                <a:lnTo>
                  <a:pt x="6066" y="3207234"/>
                </a:lnTo>
                <a:lnTo>
                  <a:pt x="1503" y="3161979"/>
                </a:lnTo>
                <a:lnTo>
                  <a:pt x="0" y="3116548"/>
                </a:lnTo>
                <a:lnTo>
                  <a:pt x="1555" y="3071118"/>
                </a:lnTo>
                <a:lnTo>
                  <a:pt x="6169" y="3025868"/>
                </a:lnTo>
                <a:lnTo>
                  <a:pt x="13842" y="2980975"/>
                </a:lnTo>
                <a:lnTo>
                  <a:pt x="24574" y="2936619"/>
                </a:lnTo>
                <a:lnTo>
                  <a:pt x="38364" y="2892976"/>
                </a:lnTo>
                <a:lnTo>
                  <a:pt x="55213" y="2850224"/>
                </a:lnTo>
                <a:lnTo>
                  <a:pt x="75119" y="2808543"/>
                </a:lnTo>
                <a:lnTo>
                  <a:pt x="98084" y="2768110"/>
                </a:lnTo>
                <a:lnTo>
                  <a:pt x="124106" y="2729102"/>
                </a:lnTo>
                <a:lnTo>
                  <a:pt x="153186" y="2691699"/>
                </a:lnTo>
                <a:lnTo>
                  <a:pt x="185324" y="2656077"/>
                </a:lnTo>
                <a:lnTo>
                  <a:pt x="2764543" y="0"/>
                </a:lnTo>
              </a:path>
            </a:pathLst>
          </a:custGeom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697" y="185040"/>
            <a:ext cx="1242734" cy="756739"/>
          </a:xfrm>
          <a:prstGeom prst="rect">
            <a:avLst/>
          </a:prstGeom>
        </p:spPr>
      </p:pic>
      <p:sp>
        <p:nvSpPr>
          <p:cNvPr id="28" name="Freeform 20"/>
          <p:cNvSpPr/>
          <p:nvPr/>
        </p:nvSpPr>
        <p:spPr>
          <a:xfrm>
            <a:off x="44080" y="45332"/>
            <a:ext cx="823703" cy="896447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98" y="176147"/>
            <a:ext cx="1504950" cy="685800"/>
          </a:xfrm>
          <a:prstGeom prst="rect">
            <a:avLst/>
          </a:prstGeom>
        </p:spPr>
      </p:pic>
      <p:pic>
        <p:nvPicPr>
          <p:cNvPr id="32" name="object 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1387225" y="223262"/>
            <a:ext cx="550941" cy="477666"/>
          </a:xfrm>
          <a:prstGeom prst="rect">
            <a:avLst/>
          </a:prstGeom>
        </p:spPr>
      </p:pic>
      <p:sp>
        <p:nvSpPr>
          <p:cNvPr id="30" name="object 20"/>
          <p:cNvSpPr txBox="1"/>
          <p:nvPr/>
        </p:nvSpPr>
        <p:spPr>
          <a:xfrm>
            <a:off x="175666" y="2546955"/>
            <a:ext cx="5046473" cy="94678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5080" algn="l">
              <a:lnSpc>
                <a:spcPts val="6480"/>
              </a:lnSpc>
              <a:spcBef>
                <a:spcPts val="915"/>
              </a:spcBef>
            </a:pPr>
            <a:r>
              <a:rPr lang="en-US" sz="4800" b="1" spc="-525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TRIWULAN I </a:t>
            </a:r>
            <a:r>
              <a:rPr lang="en-US" sz="4800" b="1" spc="-525" dirty="0" err="1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I I</a:t>
            </a:r>
            <a:r>
              <a:rPr lang="en-US" sz="4800" b="1" spc="-525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- 2025</a:t>
            </a:r>
            <a:endParaRPr lang="en-US" sz="4800" b="1" spc="-560" dirty="0" smtClean="0">
              <a:solidFill>
                <a:srgbClr val="FFFFFF"/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2838" y="3860647"/>
            <a:ext cx="5929234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Realisasi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Triwulan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III-2025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tumbuh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6,77% (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Realisasi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Triwulan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III-2025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tumbuh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49,09% (q-to-q)</a:t>
            </a:r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7631" y="1000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PENDAPATAN DAERAH KAB. KUTAI KARTANEGARA</a:t>
            </a:r>
            <a:endParaRPr sz="3200" dirty="0"/>
          </a:p>
        </p:txBody>
      </p:sp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2025)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5" name="TextBox 134"/>
          <p:cNvSpPr txBox="1"/>
          <p:nvPr/>
        </p:nvSpPr>
        <p:spPr>
          <a:xfrm>
            <a:off x="6172200" y="1893054"/>
            <a:ext cx="5216163" cy="313932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Struktur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Pendapatan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aerah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Kabupaten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Kutai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Kartanegara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tahun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2025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terdiri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PAD 8,29%,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Pendapatan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Transfer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89,54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 </a:t>
            </a:r>
            <a:r>
              <a:rPr kumimoji="0" lang="en-US" sz="18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</a:t>
            </a:r>
            <a:r>
              <a:rPr lang="en-US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Pendapatan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Lain-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lai</a:t>
            </a:r>
            <a:r>
              <a:rPr lang="en-US" b="1" kern="1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Yang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Sah 2,17%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PAD,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Pajak Daerah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mempunyai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kontribusi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3,17%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dan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Retribusi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4,24%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Pendapatan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Transfer,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Transfer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Pemerintah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Pusat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mempunyai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kontribusi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83,46%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Transfer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Antar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b="1" kern="1200" noProof="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aerah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6,08%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b="1" kern="1200" dirty="0" err="1">
                <a:solidFill>
                  <a:prstClr val="black"/>
                </a:solidFill>
                <a:latin typeface="Calibri" panose="020F0502020204030204"/>
              </a:rPr>
              <a:t>Pendapatan</a:t>
            </a:r>
            <a:r>
              <a:rPr lang="en-US" b="1" kern="1200" dirty="0">
                <a:solidFill>
                  <a:prstClr val="black"/>
                </a:solidFill>
                <a:latin typeface="Calibri" panose="020F0502020204030204"/>
              </a:rPr>
              <a:t> Lain-lain Yang </a:t>
            </a:r>
            <a:r>
              <a:rPr lang="en-US" b="1" kern="1200" dirty="0" err="1">
                <a:solidFill>
                  <a:prstClr val="black"/>
                </a:solidFill>
                <a:latin typeface="Calibri" panose="020F0502020204030204"/>
              </a:rPr>
              <a:t>Sah</a:t>
            </a:r>
            <a:r>
              <a:rPr lang="en-US" b="1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menyumbang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kontribusi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hibah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sebesar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2,17%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6" name="Picture 1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19455"/>
            <a:ext cx="4752881" cy="5574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7631" y="1000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PENDAPATAN DAERAH KAB. KUTAI KARTANEGARA</a:t>
            </a:r>
            <a:endParaRPr sz="3200" dirty="0"/>
          </a:p>
        </p:txBody>
      </p:sp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xfrm>
            <a:off x="11810618" y="6645426"/>
            <a:ext cx="37084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2025)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5" name="TextBox 134"/>
          <p:cNvSpPr txBox="1"/>
          <p:nvPr/>
        </p:nvSpPr>
        <p:spPr>
          <a:xfrm>
            <a:off x="9667175" y="1103551"/>
            <a:ext cx="2438400" cy="5262979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 rtl="0">
              <a:defRPr/>
            </a:pPr>
            <a:r>
              <a:rPr lang="en-US" sz="1400" dirty="0" err="1"/>
              <a:t>Hingga</a:t>
            </a:r>
            <a:r>
              <a:rPr lang="en-US" sz="1400" dirty="0"/>
              <a:t> </a:t>
            </a:r>
            <a:r>
              <a:rPr lang="en-US" sz="1400" b="1" dirty="0" err="1"/>
              <a:t>Triwulan</a:t>
            </a:r>
            <a:r>
              <a:rPr lang="en-US" sz="1400" b="1" dirty="0"/>
              <a:t> III 2025</a:t>
            </a:r>
            <a:r>
              <a:rPr lang="en-US" sz="1400" dirty="0"/>
              <a:t>, </a:t>
            </a:r>
            <a:r>
              <a:rPr lang="en-US" sz="1400" dirty="0" smtClean="0"/>
              <a:t>Total </a:t>
            </a:r>
            <a:r>
              <a:rPr lang="en-US" sz="1400" dirty="0" err="1" smtClean="0"/>
              <a:t>Realisasi</a:t>
            </a:r>
            <a:r>
              <a:rPr lang="en-US" sz="1400" dirty="0" smtClean="0"/>
              <a:t> </a:t>
            </a:r>
            <a:r>
              <a:rPr lang="en-US" sz="1400" dirty="0" err="1"/>
              <a:t>Pendapatan</a:t>
            </a:r>
            <a:r>
              <a:rPr lang="en-US" sz="1400" dirty="0"/>
              <a:t> Daerah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b="1" dirty="0"/>
              <a:t>Rp3,23 </a:t>
            </a:r>
            <a:r>
              <a:rPr lang="en-US" sz="1400" b="1" dirty="0" err="1"/>
              <a:t>triliun</a:t>
            </a:r>
            <a:r>
              <a:rPr lang="en-US" sz="1400" dirty="0"/>
              <a:t>, </a:t>
            </a:r>
            <a:r>
              <a:rPr lang="en-US" sz="1400" dirty="0" err="1"/>
              <a:t>meningkat</a:t>
            </a:r>
            <a:r>
              <a:rPr lang="en-US" sz="1400" dirty="0"/>
              <a:t> </a:t>
            </a:r>
            <a:r>
              <a:rPr lang="en-US" sz="1400" b="1" dirty="0" err="1"/>
              <a:t>sekitar</a:t>
            </a:r>
            <a:r>
              <a:rPr lang="en-US" sz="1400" b="1" dirty="0"/>
              <a:t> 6,8% </a:t>
            </a:r>
            <a:r>
              <a:rPr lang="en-US" sz="1400" b="1" dirty="0" smtClean="0"/>
              <a:t>(</a:t>
            </a:r>
            <a:r>
              <a:rPr lang="en-US" sz="1400" b="1" dirty="0" err="1" smtClean="0"/>
              <a:t>yoy</a:t>
            </a:r>
            <a:r>
              <a:rPr lang="en-US" sz="1400" b="1" dirty="0" smtClean="0"/>
              <a:t>)</a:t>
            </a:r>
            <a:r>
              <a:rPr lang="en-US" sz="1400" dirty="0" smtClean="0"/>
              <a:t> </a:t>
            </a:r>
            <a:r>
              <a:rPr lang="en-US" sz="1400" dirty="0" err="1"/>
              <a:t>dibandingkan</a:t>
            </a:r>
            <a:r>
              <a:rPr lang="en-US" sz="1400" dirty="0"/>
              <a:t>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III 2024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/>
              <a:t>Rp3,03 </a:t>
            </a:r>
            <a:r>
              <a:rPr lang="en-US" sz="1400" b="1" dirty="0" err="1"/>
              <a:t>triliun</a:t>
            </a:r>
            <a:r>
              <a:rPr lang="en-US" sz="1400" dirty="0"/>
              <a:t>.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b="1" dirty="0" smtClean="0"/>
              <a:t>q to q</a:t>
            </a:r>
            <a:r>
              <a:rPr lang="en-US" sz="1400" dirty="0" smtClean="0"/>
              <a:t>,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naik</a:t>
            </a:r>
            <a:r>
              <a:rPr lang="en-US" sz="1400" dirty="0"/>
              <a:t> </a:t>
            </a:r>
            <a:r>
              <a:rPr lang="en-US" sz="1400" dirty="0" err="1"/>
              <a:t>signifikan</a:t>
            </a:r>
            <a:r>
              <a:rPr lang="en-US" sz="1400" dirty="0"/>
              <a:t> </a:t>
            </a:r>
            <a:r>
              <a:rPr lang="en-US" sz="1400" b="1" dirty="0" err="1"/>
              <a:t>sekitar</a:t>
            </a:r>
            <a:r>
              <a:rPr lang="en-US" sz="1400" b="1" dirty="0"/>
              <a:t> 49,1%</a:t>
            </a:r>
            <a:r>
              <a:rPr lang="en-US" sz="1400" dirty="0"/>
              <a:t> </a:t>
            </a:r>
            <a:r>
              <a:rPr lang="en-US" sz="1400" dirty="0" err="1"/>
              <a:t>dibandingkan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 2025 yang </a:t>
            </a:r>
            <a:r>
              <a:rPr lang="en-US" sz="1400" dirty="0" err="1"/>
              <a:t>tercatat</a:t>
            </a:r>
            <a:r>
              <a:rPr lang="en-US" sz="1400" dirty="0"/>
              <a:t> </a:t>
            </a:r>
            <a:r>
              <a:rPr lang="en-US" sz="1400" b="1" dirty="0"/>
              <a:t>Rp2,17 </a:t>
            </a:r>
            <a:r>
              <a:rPr lang="en-US" sz="1400" b="1" dirty="0" err="1"/>
              <a:t>triliun</a:t>
            </a:r>
            <a:r>
              <a:rPr lang="en-US" sz="1400" dirty="0"/>
              <a:t>. </a:t>
            </a:r>
            <a:r>
              <a:rPr lang="en-US" sz="1400" dirty="0" err="1"/>
              <a:t>Kenaikan</a:t>
            </a:r>
            <a:r>
              <a:rPr lang="en-US" sz="1400" dirty="0"/>
              <a:t> </a:t>
            </a:r>
            <a:r>
              <a:rPr lang="en-US" sz="1400" dirty="0" smtClean="0"/>
              <a:t>q-to-q </a:t>
            </a:r>
            <a:r>
              <a:rPr lang="en-US" sz="1400" dirty="0" err="1"/>
              <a:t>menunjukkan</a:t>
            </a:r>
            <a:r>
              <a:rPr lang="en-US" sz="1400" dirty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akselerasi</a:t>
            </a:r>
            <a:r>
              <a:rPr lang="en-US" sz="1400" dirty="0"/>
              <a:t> </a:t>
            </a:r>
            <a:r>
              <a:rPr lang="en-US" sz="1400" dirty="0" err="1"/>
              <a:t>penerimaan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III, </a:t>
            </a:r>
            <a:r>
              <a:rPr lang="en-US" sz="1400" dirty="0" err="1"/>
              <a:t>meskipun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kumulatif</a:t>
            </a:r>
            <a:r>
              <a:rPr lang="en-US" sz="1400" dirty="0"/>
              <a:t> </a:t>
            </a:r>
            <a:r>
              <a:rPr lang="en-US" sz="1400" dirty="0" err="1"/>
              <a:t>capaian</a:t>
            </a:r>
            <a:r>
              <a:rPr lang="en-US" sz="1400" dirty="0"/>
              <a:t>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/>
              <a:t>berada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b="1" dirty="0"/>
              <a:t>28,10% </a:t>
            </a:r>
            <a:r>
              <a:rPr lang="en-US" sz="1400" b="1" dirty="0" err="1"/>
              <a:t>dari</a:t>
            </a:r>
            <a:r>
              <a:rPr lang="en-US" sz="1400" b="1" dirty="0"/>
              <a:t> target </a:t>
            </a:r>
            <a:r>
              <a:rPr lang="en-US" sz="1400" b="1" dirty="0" err="1"/>
              <a:t>tahunan</a:t>
            </a:r>
            <a:r>
              <a:rPr lang="en-US" sz="1400" dirty="0"/>
              <a:t>. </a:t>
            </a:r>
            <a:r>
              <a:rPr lang="en-US" sz="1400" dirty="0" err="1"/>
              <a:t>Kondisi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mengindikasikan</a:t>
            </a:r>
            <a:r>
              <a:rPr lang="en-US" sz="1400" dirty="0"/>
              <a:t> </a:t>
            </a:r>
            <a:r>
              <a:rPr lang="en-US" sz="1400" dirty="0" err="1"/>
              <a:t>perlunya</a:t>
            </a:r>
            <a:r>
              <a:rPr lang="en-US" sz="1400" dirty="0"/>
              <a:t> </a:t>
            </a:r>
            <a:r>
              <a:rPr lang="en-US" sz="1400" dirty="0" err="1"/>
              <a:t>optimalisasi</a:t>
            </a:r>
            <a:r>
              <a:rPr lang="en-US" sz="1400" dirty="0"/>
              <a:t> </a:t>
            </a:r>
            <a:r>
              <a:rPr lang="en-US" sz="1400" dirty="0" err="1"/>
              <a:t>pendapatan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IV agar target </a:t>
            </a:r>
            <a:r>
              <a:rPr lang="en-US" sz="1400" dirty="0" err="1"/>
              <a:t>akhir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tercapai</a:t>
            </a:r>
            <a:r>
              <a:rPr lang="en-US" sz="1400" dirty="0"/>
              <a:t>.</a:t>
            </a:r>
            <a:endParaRPr lang="en-US" sz="1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388" y="1066108"/>
            <a:ext cx="9268612" cy="53378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7631" y="1000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REALISASI PAD TW. III 2025 KAB. KUTAI KARTANEGARA</a:t>
            </a:r>
            <a:endParaRPr sz="3200" dirty="0"/>
          </a:p>
        </p:txBody>
      </p:sp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xfrm>
            <a:off x="11810618" y="6645426"/>
            <a:ext cx="37084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2025)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5" name="TextBox 134"/>
          <p:cNvSpPr txBox="1"/>
          <p:nvPr/>
        </p:nvSpPr>
        <p:spPr>
          <a:xfrm>
            <a:off x="457200" y="3736975"/>
            <a:ext cx="10744200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rtl="0">
              <a:defRPr/>
            </a:pPr>
            <a:r>
              <a:rPr lang="en-US" sz="1600" dirty="0" err="1"/>
              <a:t>Memasuki</a:t>
            </a:r>
            <a:r>
              <a:rPr lang="en-US" sz="1600" dirty="0"/>
              <a:t> </a:t>
            </a:r>
            <a:r>
              <a:rPr lang="en-US" sz="1600" dirty="0" err="1"/>
              <a:t>Triwulan</a:t>
            </a:r>
            <a:r>
              <a:rPr lang="en-US" sz="1600" dirty="0"/>
              <a:t> III </a:t>
            </a:r>
            <a:r>
              <a:rPr lang="en-US" sz="1600" dirty="0" err="1"/>
              <a:t>tahun</a:t>
            </a:r>
            <a:r>
              <a:rPr lang="en-US" sz="1600" dirty="0"/>
              <a:t> 2025, </a:t>
            </a:r>
            <a:r>
              <a:rPr lang="en-US" sz="1600" dirty="0" err="1"/>
              <a:t>performa</a:t>
            </a:r>
            <a:r>
              <a:rPr lang="en-US" sz="1600" dirty="0"/>
              <a:t> </a:t>
            </a:r>
            <a:r>
              <a:rPr lang="en-US" sz="1600" dirty="0" err="1"/>
              <a:t>fiskal</a:t>
            </a:r>
            <a:r>
              <a:rPr lang="en-US" sz="1600" dirty="0"/>
              <a:t> </a:t>
            </a:r>
            <a:r>
              <a:rPr lang="en-US" sz="1600" dirty="0" err="1"/>
              <a:t>daerah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keseluruhan</a:t>
            </a:r>
            <a:r>
              <a:rPr lang="en-US" sz="1600" dirty="0"/>
              <a:t> </a:t>
            </a: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tantangan</a:t>
            </a:r>
            <a:r>
              <a:rPr lang="en-US" sz="1600" dirty="0"/>
              <a:t> yang </a:t>
            </a:r>
            <a:r>
              <a:rPr lang="en-US" sz="1600" dirty="0" err="1"/>
              <a:t>cukup</a:t>
            </a:r>
            <a:r>
              <a:rPr lang="en-US" sz="1600" dirty="0"/>
              <a:t> </a:t>
            </a:r>
            <a:r>
              <a:rPr lang="en-US" sz="1600" dirty="0" err="1"/>
              <a:t>berat</a:t>
            </a:r>
            <a:r>
              <a:rPr lang="en-US" sz="1600" dirty="0"/>
              <a:t>. </a:t>
            </a:r>
            <a:r>
              <a:rPr lang="en-US" sz="1600" dirty="0" err="1"/>
              <a:t>Meskipun</a:t>
            </a:r>
            <a:r>
              <a:rPr lang="en-US" sz="1600" dirty="0"/>
              <a:t> </a:t>
            </a:r>
            <a:r>
              <a:rPr lang="en-US" sz="1600" dirty="0" err="1"/>
              <a:t>pemerintah</a:t>
            </a:r>
            <a:r>
              <a:rPr lang="en-US" sz="1600" dirty="0"/>
              <a:t> </a:t>
            </a:r>
            <a:r>
              <a:rPr lang="en-US" sz="1600" dirty="0" err="1"/>
              <a:t>daerah</a:t>
            </a:r>
            <a:r>
              <a:rPr lang="en-US" sz="1600" dirty="0"/>
              <a:t> </a:t>
            </a:r>
            <a:r>
              <a:rPr lang="en-US" sz="1600" dirty="0" err="1"/>
              <a:t>menetapkan</a:t>
            </a:r>
            <a:r>
              <a:rPr lang="en-US" sz="1600" dirty="0"/>
              <a:t> target PAD yang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optimis</a:t>
            </a:r>
            <a:r>
              <a:rPr lang="en-US" sz="1600" dirty="0"/>
              <a:t> </a:t>
            </a:r>
            <a:r>
              <a:rPr lang="en-US" sz="1600" dirty="0" err="1"/>
              <a:t>sebesar</a:t>
            </a:r>
            <a:r>
              <a:rPr lang="en-US" sz="1600" dirty="0"/>
              <a:t> Rp953,08 </a:t>
            </a:r>
            <a:r>
              <a:rPr lang="en-US" sz="1600" dirty="0" err="1"/>
              <a:t>miliar</a:t>
            </a:r>
            <a:r>
              <a:rPr lang="en-US" sz="1600" dirty="0"/>
              <a:t> (</a:t>
            </a:r>
            <a:r>
              <a:rPr lang="en-US" sz="1600" dirty="0" err="1"/>
              <a:t>naik</a:t>
            </a:r>
            <a:r>
              <a:rPr lang="en-US" sz="1600" dirty="0"/>
              <a:t> </a:t>
            </a:r>
            <a:r>
              <a:rPr lang="en-US" sz="1600" dirty="0" err="1"/>
              <a:t>signifikan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target </a:t>
            </a:r>
            <a:r>
              <a:rPr lang="en-US" sz="1600" dirty="0" err="1"/>
              <a:t>tahun</a:t>
            </a:r>
            <a:r>
              <a:rPr lang="en-US" sz="1600" dirty="0"/>
              <a:t> </a:t>
            </a:r>
            <a:r>
              <a:rPr lang="en-US" sz="1600" dirty="0" err="1"/>
              <a:t>sebelumnya</a:t>
            </a:r>
            <a:r>
              <a:rPr lang="en-US" sz="1600" dirty="0"/>
              <a:t>), </a:t>
            </a:r>
            <a:r>
              <a:rPr lang="en-US" sz="1600" dirty="0" err="1"/>
              <a:t>realisasi</a:t>
            </a:r>
            <a:r>
              <a:rPr lang="en-US" sz="1600" dirty="0"/>
              <a:t> yang </a:t>
            </a:r>
            <a:r>
              <a:rPr lang="en-US" sz="1600" dirty="0" err="1"/>
              <a:t>tercapai</a:t>
            </a:r>
            <a:r>
              <a:rPr lang="en-US" sz="1600" dirty="0"/>
              <a:t> </a:t>
            </a:r>
            <a:r>
              <a:rPr lang="en-US" sz="1600" dirty="0" err="1"/>
              <a:t>hingga</a:t>
            </a:r>
            <a:r>
              <a:rPr lang="en-US" sz="1600" dirty="0"/>
              <a:t> </a:t>
            </a:r>
            <a:r>
              <a:rPr lang="en-US" sz="1600" dirty="0" err="1"/>
              <a:t>akhir</a:t>
            </a:r>
            <a:r>
              <a:rPr lang="en-US" sz="1600" dirty="0"/>
              <a:t> September 2025 </a:t>
            </a:r>
            <a:r>
              <a:rPr lang="en-US" sz="1600" dirty="0" err="1"/>
              <a:t>baru</a:t>
            </a:r>
            <a:r>
              <a:rPr lang="en-US" sz="1600" dirty="0"/>
              <a:t> </a:t>
            </a:r>
            <a:r>
              <a:rPr lang="en-US" sz="1600" dirty="0" err="1"/>
              <a:t>menyentuh</a:t>
            </a:r>
            <a:r>
              <a:rPr lang="en-US" sz="1600" dirty="0"/>
              <a:t> </a:t>
            </a:r>
            <a:r>
              <a:rPr lang="en-US" sz="1600" dirty="0" err="1"/>
              <a:t>angka</a:t>
            </a:r>
            <a:r>
              <a:rPr lang="en-US" sz="1600" dirty="0"/>
              <a:t> </a:t>
            </a:r>
            <a:r>
              <a:rPr lang="en-US" sz="1600" b="1" dirty="0"/>
              <a:t>Rp178,20 </a:t>
            </a:r>
            <a:r>
              <a:rPr lang="en-US" sz="1600" b="1" dirty="0" err="1"/>
              <a:t>miliar</a:t>
            </a:r>
            <a:r>
              <a:rPr lang="en-US" sz="1600" dirty="0"/>
              <a:t>. </a:t>
            </a:r>
            <a:r>
              <a:rPr lang="en-US" sz="1600" dirty="0" err="1"/>
              <a:t>Angka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merepresentasikan</a:t>
            </a:r>
            <a:r>
              <a:rPr lang="en-US" sz="1600" dirty="0"/>
              <a:t> </a:t>
            </a:r>
            <a:r>
              <a:rPr lang="en-US" sz="1600" dirty="0" err="1"/>
              <a:t>progres</a:t>
            </a:r>
            <a:r>
              <a:rPr lang="en-US" sz="1600" dirty="0"/>
              <a:t> </a:t>
            </a:r>
            <a:r>
              <a:rPr lang="en-US" sz="1600" dirty="0" err="1"/>
              <a:t>capaian</a:t>
            </a:r>
            <a:r>
              <a:rPr lang="en-US" sz="1600" dirty="0"/>
              <a:t> yang </a:t>
            </a:r>
            <a:r>
              <a:rPr lang="en-US" sz="1600" dirty="0" err="1"/>
              <a:t>masih</a:t>
            </a:r>
            <a:r>
              <a:rPr lang="en-US" sz="1600" dirty="0"/>
              <a:t> </a:t>
            </a:r>
            <a:r>
              <a:rPr lang="en-US" sz="1600" dirty="0" err="1"/>
              <a:t>rendah</a:t>
            </a:r>
            <a:r>
              <a:rPr lang="en-US" sz="1600" dirty="0"/>
              <a:t>, </a:t>
            </a:r>
            <a:r>
              <a:rPr lang="en-US" sz="1600" dirty="0" err="1"/>
              <a:t>yakni</a:t>
            </a:r>
            <a:r>
              <a:rPr lang="en-US" sz="1600" dirty="0"/>
              <a:t> </a:t>
            </a:r>
            <a:r>
              <a:rPr lang="en-US" sz="1600" dirty="0" err="1"/>
              <a:t>sebesar</a:t>
            </a:r>
            <a:r>
              <a:rPr lang="en-US" sz="1600" dirty="0"/>
              <a:t> </a:t>
            </a:r>
            <a:r>
              <a:rPr lang="en-US" sz="1600" b="1" dirty="0"/>
              <a:t>18,70%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target yang </a:t>
            </a:r>
            <a:r>
              <a:rPr lang="en-US" sz="1600" dirty="0" err="1"/>
              <a:t>ditetapkan</a:t>
            </a:r>
            <a:r>
              <a:rPr lang="en-US" sz="1600" dirty="0"/>
              <a:t>.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performa</a:t>
            </a:r>
            <a:r>
              <a:rPr lang="en-US" sz="1600" dirty="0"/>
              <a:t> </a:t>
            </a:r>
            <a:r>
              <a:rPr lang="en-US" sz="1600" dirty="0" err="1"/>
              <a:t>pertumbuhan</a:t>
            </a:r>
            <a:r>
              <a:rPr lang="en-US" sz="1600" dirty="0"/>
              <a:t>, </a:t>
            </a:r>
            <a:r>
              <a:rPr lang="en-US" sz="1600" dirty="0" err="1"/>
              <a:t>kondisi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mengalami</a:t>
            </a:r>
            <a:r>
              <a:rPr lang="en-US" sz="1600" dirty="0"/>
              <a:t> </a:t>
            </a:r>
            <a:r>
              <a:rPr lang="en-US" sz="1600" dirty="0" err="1"/>
              <a:t>kontraksi</a:t>
            </a:r>
            <a:r>
              <a:rPr lang="en-US" sz="1600" dirty="0"/>
              <a:t> yang </a:t>
            </a:r>
            <a:r>
              <a:rPr lang="en-US" sz="1600" dirty="0" err="1"/>
              <a:t>cukup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, di </a:t>
            </a:r>
            <a:r>
              <a:rPr lang="en-US" sz="1600" dirty="0" err="1"/>
              <a:t>mana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kuartalan</a:t>
            </a:r>
            <a:r>
              <a:rPr lang="en-US" sz="1600" dirty="0"/>
              <a:t> (</a:t>
            </a:r>
            <a:r>
              <a:rPr lang="en-US" sz="1600" b="1" dirty="0"/>
              <a:t>q-to-q</a:t>
            </a:r>
            <a:r>
              <a:rPr lang="en-US" sz="1600" dirty="0"/>
              <a:t>) </a:t>
            </a:r>
            <a:r>
              <a:rPr lang="en-US" sz="1600" dirty="0" err="1"/>
              <a:t>pendapatan</a:t>
            </a:r>
            <a:r>
              <a:rPr lang="en-US" sz="1600" dirty="0"/>
              <a:t> </a:t>
            </a:r>
            <a:r>
              <a:rPr lang="en-US" sz="1600" dirty="0" err="1"/>
              <a:t>menurun</a:t>
            </a:r>
            <a:r>
              <a:rPr lang="en-US" sz="1600" dirty="0"/>
              <a:t> </a:t>
            </a:r>
            <a:r>
              <a:rPr lang="en-US" sz="1600" dirty="0" err="1"/>
              <a:t>sebesar</a:t>
            </a:r>
            <a:r>
              <a:rPr lang="en-US" sz="1600" dirty="0"/>
              <a:t> </a:t>
            </a:r>
            <a:r>
              <a:rPr lang="en-US" sz="1600" b="1" dirty="0"/>
              <a:t>29,26%</a:t>
            </a:r>
            <a:r>
              <a:rPr lang="en-US" sz="1600" dirty="0"/>
              <a:t>,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jika</a:t>
            </a:r>
            <a:r>
              <a:rPr lang="en-US" sz="1600" dirty="0"/>
              <a:t> </a:t>
            </a:r>
            <a:r>
              <a:rPr lang="en-US" sz="1600" dirty="0" err="1"/>
              <a:t>dibandingkan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periode</a:t>
            </a:r>
            <a:r>
              <a:rPr lang="en-US" sz="1600" dirty="0"/>
              <a:t> yang </a:t>
            </a:r>
            <a:r>
              <a:rPr lang="en-US" sz="1600" dirty="0" err="1"/>
              <a:t>sama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tahun</a:t>
            </a:r>
            <a:r>
              <a:rPr lang="en-US" sz="1600" dirty="0"/>
              <a:t> </a:t>
            </a:r>
            <a:r>
              <a:rPr lang="en-US" sz="1600" dirty="0" err="1"/>
              <a:t>lalu</a:t>
            </a:r>
            <a:r>
              <a:rPr lang="en-US" sz="1600" dirty="0"/>
              <a:t> </a:t>
            </a:r>
            <a:r>
              <a:rPr lang="en-US" sz="1600" dirty="0" smtClean="0"/>
              <a:t>(</a:t>
            </a:r>
            <a:r>
              <a:rPr lang="en-US" sz="1600" b="1" dirty="0" err="1" smtClean="0"/>
              <a:t>yoy</a:t>
            </a:r>
            <a:r>
              <a:rPr lang="en-US" sz="1600" dirty="0" smtClean="0"/>
              <a:t>), </a:t>
            </a:r>
            <a:r>
              <a:rPr lang="en-US" sz="1600" dirty="0" err="1"/>
              <a:t>terjadi</a:t>
            </a:r>
            <a:r>
              <a:rPr lang="en-US" sz="1600" dirty="0"/>
              <a:t> </a:t>
            </a:r>
            <a:r>
              <a:rPr lang="en-US" sz="1600" dirty="0" err="1"/>
              <a:t>penurunan</a:t>
            </a:r>
            <a:r>
              <a:rPr lang="en-US" sz="1600" dirty="0"/>
              <a:t> </a:t>
            </a:r>
            <a:r>
              <a:rPr lang="en-US" sz="1600" dirty="0" err="1"/>
              <a:t>tajam</a:t>
            </a:r>
            <a:r>
              <a:rPr lang="en-US" sz="1600" dirty="0"/>
              <a:t> </a:t>
            </a:r>
            <a:r>
              <a:rPr lang="en-US" sz="1600" dirty="0" err="1"/>
              <a:t>sebesar</a:t>
            </a:r>
            <a:r>
              <a:rPr lang="en-US" sz="1600" dirty="0"/>
              <a:t> </a:t>
            </a:r>
            <a:r>
              <a:rPr lang="en-US" sz="1600" b="1" dirty="0"/>
              <a:t>34,19%</a:t>
            </a:r>
            <a:r>
              <a:rPr lang="en-US" sz="1600" dirty="0"/>
              <a:t>.</a:t>
            </a:r>
            <a:endParaRPr lang="en-US" sz="1600" kern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363" y="1629428"/>
            <a:ext cx="10731037" cy="15885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7631" y="1000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REALISASI PAD KAB. KUTAI KARTANEGARA</a:t>
            </a:r>
            <a:endParaRPr sz="3200" dirty="0"/>
          </a:p>
        </p:txBody>
      </p:sp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xfrm>
            <a:off x="11810618" y="6645426"/>
            <a:ext cx="37084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2025)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5" name="TextBox 134"/>
          <p:cNvSpPr txBox="1"/>
          <p:nvPr/>
        </p:nvSpPr>
        <p:spPr>
          <a:xfrm>
            <a:off x="6858000" y="885875"/>
            <a:ext cx="5181599" cy="59093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 rtl="0">
              <a:buFont typeface="Arial" panose="020B0604020202020204" pitchFamily="34" charset="0"/>
              <a:buChar char="•"/>
              <a:defRPr/>
            </a:pPr>
            <a:r>
              <a:rPr lang="en-US" sz="1400" dirty="0" err="1"/>
              <a:t>Struktur</a:t>
            </a:r>
            <a:r>
              <a:rPr lang="en-US" sz="1400" dirty="0"/>
              <a:t> </a:t>
            </a:r>
            <a:r>
              <a:rPr lang="en-US" sz="1400" dirty="0" err="1"/>
              <a:t>realisasi</a:t>
            </a:r>
            <a:r>
              <a:rPr lang="en-US" sz="1400" dirty="0"/>
              <a:t> PAD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periode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didominasi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dua</a:t>
            </a:r>
            <a:r>
              <a:rPr lang="en-US" sz="1400" dirty="0"/>
              <a:t> </a:t>
            </a:r>
            <a:r>
              <a:rPr lang="en-US" sz="1400" dirty="0" err="1"/>
              <a:t>sektor</a:t>
            </a:r>
            <a:r>
              <a:rPr lang="en-US" sz="1400" dirty="0"/>
              <a:t> </a:t>
            </a:r>
            <a:r>
              <a:rPr lang="en-US" sz="1400" dirty="0" err="1"/>
              <a:t>utama</a:t>
            </a:r>
            <a:r>
              <a:rPr lang="en-US" sz="1400" dirty="0"/>
              <a:t>. </a:t>
            </a:r>
            <a:r>
              <a:rPr lang="en-US" sz="1400" b="1" dirty="0" err="1"/>
              <a:t>Retribusi</a:t>
            </a:r>
            <a:r>
              <a:rPr lang="en-US" sz="1400" b="1" dirty="0"/>
              <a:t> Daerah</a:t>
            </a:r>
            <a:r>
              <a:rPr lang="en-US" sz="1400" dirty="0"/>
              <a:t> </a:t>
            </a:r>
            <a:r>
              <a:rPr lang="en-US" sz="1400" dirty="0" err="1"/>
              <a:t>muncul</a:t>
            </a:r>
            <a:r>
              <a:rPr lang="en-US" sz="1400" dirty="0"/>
              <a:t>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b="1" dirty="0" err="1"/>
              <a:t>kontributor</a:t>
            </a:r>
            <a:r>
              <a:rPr lang="en-US" sz="1400" b="1" dirty="0"/>
              <a:t> </a:t>
            </a:r>
            <a:r>
              <a:rPr lang="en-US" sz="1400" b="1" dirty="0" err="1"/>
              <a:t>terbesar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porsi</a:t>
            </a:r>
            <a:r>
              <a:rPr lang="en-US" sz="1400" dirty="0"/>
              <a:t>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b="1" dirty="0"/>
              <a:t>56%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total </a:t>
            </a:r>
            <a:r>
              <a:rPr lang="en-US" sz="1400" dirty="0" err="1"/>
              <a:t>realisasi</a:t>
            </a:r>
            <a:r>
              <a:rPr lang="en-US" sz="1400" dirty="0"/>
              <a:t> PAD. </a:t>
            </a:r>
            <a:r>
              <a:rPr lang="en-US" sz="1400" dirty="0" err="1"/>
              <a:t>Secara</a:t>
            </a:r>
            <a:r>
              <a:rPr lang="en-US" sz="1400" dirty="0"/>
              <a:t> nominal, </a:t>
            </a:r>
            <a:r>
              <a:rPr lang="en-US" sz="1400" dirty="0" err="1"/>
              <a:t>sektor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mencatatkan</a:t>
            </a:r>
            <a:r>
              <a:rPr lang="en-US" sz="1400" dirty="0"/>
              <a:t>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Rp99,16 </a:t>
            </a:r>
            <a:r>
              <a:rPr lang="en-US" sz="1400" dirty="0" err="1"/>
              <a:t>miliar</a:t>
            </a:r>
            <a:r>
              <a:rPr lang="en-US" sz="1400" dirty="0"/>
              <a:t>. </a:t>
            </a:r>
            <a:r>
              <a:rPr lang="en-US" sz="1400" dirty="0" err="1"/>
              <a:t>Lonjakan</a:t>
            </a:r>
            <a:r>
              <a:rPr lang="en-US" sz="1400" dirty="0"/>
              <a:t> </a:t>
            </a:r>
            <a:r>
              <a:rPr lang="en-US" sz="1400" dirty="0" err="1"/>
              <a:t>kontribusi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sangat</a:t>
            </a:r>
            <a:r>
              <a:rPr lang="en-US" sz="1400" dirty="0"/>
              <a:t> </a:t>
            </a:r>
            <a:r>
              <a:rPr lang="en-US" sz="1400" dirty="0" err="1"/>
              <a:t>fantastis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 smtClean="0"/>
              <a:t>yoy</a:t>
            </a:r>
            <a:r>
              <a:rPr lang="en-US" sz="1400" dirty="0" smtClean="0"/>
              <a:t> </a:t>
            </a:r>
            <a:r>
              <a:rPr lang="en-US" sz="1400" dirty="0"/>
              <a:t>yang </a:t>
            </a:r>
            <a:r>
              <a:rPr lang="en-US" sz="1400" dirty="0" err="1"/>
              <a:t>tumbuh</a:t>
            </a:r>
            <a:r>
              <a:rPr lang="en-US" sz="1400" dirty="0"/>
              <a:t> di </a:t>
            </a:r>
            <a:r>
              <a:rPr lang="en-US" sz="1400" dirty="0" err="1"/>
              <a:t>atas</a:t>
            </a:r>
            <a:r>
              <a:rPr lang="en-US" sz="1400" dirty="0"/>
              <a:t> 6.000%, yang </a:t>
            </a:r>
            <a:r>
              <a:rPr lang="en-US" sz="1400" dirty="0" err="1"/>
              <a:t>kemungkinan</a:t>
            </a:r>
            <a:r>
              <a:rPr lang="en-US" sz="1400" dirty="0"/>
              <a:t> </a:t>
            </a:r>
            <a:r>
              <a:rPr lang="en-US" sz="1400" dirty="0" err="1"/>
              <a:t>dipicu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optimalisasi</a:t>
            </a:r>
            <a:r>
              <a:rPr lang="en-US" sz="1400" dirty="0"/>
              <a:t> </a:t>
            </a:r>
            <a:r>
              <a:rPr lang="en-US" sz="1400" dirty="0" err="1"/>
              <a:t>objek</a:t>
            </a:r>
            <a:r>
              <a:rPr lang="en-US" sz="1400" dirty="0"/>
              <a:t> </a:t>
            </a:r>
            <a:r>
              <a:rPr lang="en-US" sz="1400" dirty="0" err="1"/>
              <a:t>retribusi</a:t>
            </a:r>
            <a:r>
              <a:rPr lang="en-US" sz="1400" dirty="0"/>
              <a:t> </a:t>
            </a:r>
            <a:r>
              <a:rPr lang="en-US" sz="1400" dirty="0" err="1" smtClean="0"/>
              <a:t>pasca</a:t>
            </a:r>
            <a:r>
              <a:rPr lang="en-US" sz="1400" dirty="0" smtClean="0"/>
              <a:t> </a:t>
            </a:r>
            <a:r>
              <a:rPr lang="en-US" sz="1400" dirty="0" err="1"/>
              <a:t>implementasi</a:t>
            </a:r>
            <a:r>
              <a:rPr lang="en-US" sz="1400" dirty="0"/>
              <a:t> </a:t>
            </a:r>
            <a:r>
              <a:rPr lang="en-US" sz="1400" dirty="0" err="1"/>
              <a:t>regulasi</a:t>
            </a:r>
            <a:r>
              <a:rPr lang="en-US" sz="1400" dirty="0"/>
              <a:t> </a:t>
            </a:r>
            <a:r>
              <a:rPr lang="en-US" sz="1400" dirty="0" smtClean="0"/>
              <a:t>UU HKPD.</a:t>
            </a:r>
            <a:endParaRPr lang="en-US" sz="1400" dirty="0" smtClean="0"/>
          </a:p>
          <a:p>
            <a:pPr marL="285750" indent="-285750" algn="just" rtl="0">
              <a:buFont typeface="Arial" panose="020B0604020202020204" pitchFamily="34" charset="0"/>
              <a:buChar char="•"/>
              <a:defRPr/>
            </a:pPr>
            <a:r>
              <a:rPr lang="en-US" sz="1400" dirty="0" err="1"/>
              <a:t>Penyumbang</a:t>
            </a:r>
            <a:r>
              <a:rPr lang="en-US" sz="1400" dirty="0"/>
              <a:t> </a:t>
            </a:r>
            <a:r>
              <a:rPr lang="en-US" sz="1400" dirty="0" err="1"/>
              <a:t>terbesar</a:t>
            </a:r>
            <a:r>
              <a:rPr lang="en-US" sz="1400" dirty="0"/>
              <a:t> </a:t>
            </a:r>
            <a:r>
              <a:rPr lang="en-US" sz="1400" dirty="0" err="1"/>
              <a:t>kedua</a:t>
            </a:r>
            <a:r>
              <a:rPr lang="en-US" sz="1400" dirty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b="1" dirty="0" err="1"/>
              <a:t>Pajak</a:t>
            </a:r>
            <a:r>
              <a:rPr lang="en-US" sz="1400" b="1" dirty="0"/>
              <a:t> Daerah</a:t>
            </a:r>
            <a:r>
              <a:rPr lang="en-US" sz="1400" dirty="0"/>
              <a:t> yang </a:t>
            </a:r>
            <a:r>
              <a:rPr lang="en-US" sz="1400" dirty="0" err="1"/>
              <a:t>memberikan</a:t>
            </a:r>
            <a:r>
              <a:rPr lang="en-US" sz="1400" dirty="0"/>
              <a:t> </a:t>
            </a:r>
            <a:r>
              <a:rPr lang="en-US" sz="1400" dirty="0" err="1"/>
              <a:t>kontribusi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/>
              <a:t>40%</a:t>
            </a:r>
            <a:r>
              <a:rPr lang="en-US" sz="1400" dirty="0"/>
              <a:t> </a:t>
            </a:r>
            <a:r>
              <a:rPr lang="en-US" sz="1400" dirty="0" err="1"/>
              <a:t>terhadap</a:t>
            </a:r>
            <a:r>
              <a:rPr lang="en-US" sz="1400" dirty="0"/>
              <a:t> total PAD.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realisasi</a:t>
            </a:r>
            <a:r>
              <a:rPr lang="en-US" sz="1400" dirty="0"/>
              <a:t> nominal Rp71,29 </a:t>
            </a:r>
            <a:r>
              <a:rPr lang="en-US" sz="1400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sektor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menunjukkan</a:t>
            </a:r>
            <a:r>
              <a:rPr lang="en-US" sz="1400" dirty="0"/>
              <a:t> </a:t>
            </a:r>
            <a:r>
              <a:rPr lang="en-US" sz="1400" dirty="0" err="1"/>
              <a:t>resiliensi</a:t>
            </a:r>
            <a:r>
              <a:rPr lang="en-US" sz="1400" dirty="0"/>
              <a:t> yang </a:t>
            </a:r>
            <a:r>
              <a:rPr lang="en-US" sz="1400" dirty="0" err="1"/>
              <a:t>baik</a:t>
            </a:r>
            <a:r>
              <a:rPr lang="en-US" sz="1400" dirty="0"/>
              <a:t> </a:t>
            </a:r>
            <a:r>
              <a:rPr lang="en-US" sz="1400" dirty="0" err="1"/>
              <a:t>melalui</a:t>
            </a:r>
            <a:r>
              <a:rPr lang="en-US" sz="1400" dirty="0"/>
              <a:t> </a:t>
            </a:r>
            <a:r>
              <a:rPr lang="en-US" sz="1400" dirty="0" err="1"/>
              <a:t>pertumbuhan</a:t>
            </a:r>
            <a:r>
              <a:rPr lang="en-US" sz="1400" dirty="0"/>
              <a:t> </a:t>
            </a:r>
            <a:r>
              <a:rPr lang="en-US" sz="1400" dirty="0" err="1"/>
              <a:t>tahunan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63,74%. Hal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bahwa</a:t>
            </a:r>
            <a:r>
              <a:rPr lang="en-US" sz="1400" dirty="0"/>
              <a:t> </a:t>
            </a:r>
            <a:r>
              <a:rPr lang="en-US" sz="1400" dirty="0" err="1"/>
              <a:t>meskipun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 </a:t>
            </a:r>
            <a:r>
              <a:rPr lang="en-US" sz="1400" dirty="0" err="1"/>
              <a:t>makro</a:t>
            </a:r>
            <a:r>
              <a:rPr lang="en-US" sz="1400" dirty="0"/>
              <a:t> </a:t>
            </a:r>
            <a:r>
              <a:rPr lang="en-US" sz="1400" dirty="0" err="1"/>
              <a:t>berfluktuasi</a:t>
            </a:r>
            <a:r>
              <a:rPr lang="en-US" sz="1400" dirty="0"/>
              <a:t>,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 </a:t>
            </a:r>
            <a:r>
              <a:rPr lang="en-US" sz="1400" dirty="0" err="1"/>
              <a:t>domestik</a:t>
            </a:r>
            <a:r>
              <a:rPr lang="en-US" sz="1400" dirty="0"/>
              <a:t> </a:t>
            </a:r>
            <a:r>
              <a:rPr lang="en-US" sz="1400" dirty="0" err="1"/>
              <a:t>seperti</a:t>
            </a:r>
            <a:r>
              <a:rPr lang="en-US" sz="1400" dirty="0"/>
              <a:t> </a:t>
            </a:r>
            <a:r>
              <a:rPr lang="en-US" sz="1400" dirty="0" err="1"/>
              <a:t>sektor</a:t>
            </a:r>
            <a:r>
              <a:rPr lang="en-US" sz="1400" dirty="0"/>
              <a:t> </a:t>
            </a:r>
            <a:r>
              <a:rPr lang="en-US" sz="1400" dirty="0" err="1"/>
              <a:t>jasa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konsumsi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r>
              <a:rPr lang="en-US" sz="1400" dirty="0"/>
              <a:t> di </a:t>
            </a:r>
            <a:r>
              <a:rPr lang="en-US" sz="1400" dirty="0" err="1"/>
              <a:t>wilayah</a:t>
            </a:r>
            <a:r>
              <a:rPr lang="en-US" sz="1400" dirty="0"/>
              <a:t> Kalimantan </a:t>
            </a:r>
            <a:r>
              <a:rPr lang="en-US" sz="1400" dirty="0" err="1"/>
              <a:t>Timur</a:t>
            </a:r>
            <a:r>
              <a:rPr lang="en-US" sz="1400" dirty="0"/>
              <a:t>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/>
              <a:t>memberikan</a:t>
            </a:r>
            <a:r>
              <a:rPr lang="en-US" sz="1400" dirty="0"/>
              <a:t> </a:t>
            </a:r>
            <a:r>
              <a:rPr lang="en-US" sz="1400" dirty="0" err="1"/>
              <a:t>sokongan</a:t>
            </a:r>
            <a:r>
              <a:rPr lang="en-US" sz="1400" dirty="0"/>
              <a:t> yang </a:t>
            </a:r>
            <a:r>
              <a:rPr lang="en-US" sz="1400" dirty="0" err="1"/>
              <a:t>stabil</a:t>
            </a:r>
            <a:r>
              <a:rPr lang="en-US" sz="1400" dirty="0"/>
              <a:t> </a:t>
            </a:r>
            <a:r>
              <a:rPr lang="en-US" sz="1400" dirty="0" err="1"/>
              <a:t>terhadap</a:t>
            </a:r>
            <a:r>
              <a:rPr lang="en-US" sz="1400" dirty="0"/>
              <a:t> </a:t>
            </a:r>
            <a:r>
              <a:rPr lang="en-US" sz="1400" dirty="0" err="1"/>
              <a:t>kas</a:t>
            </a:r>
            <a:r>
              <a:rPr lang="en-US" sz="1400" dirty="0"/>
              <a:t> </a:t>
            </a:r>
            <a:r>
              <a:rPr lang="en-US" sz="1400" dirty="0" err="1"/>
              <a:t>daerah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L="285750" indent="-285750" algn="just" rtl="0">
              <a:buFont typeface="Arial" panose="020B0604020202020204" pitchFamily="34" charset="0"/>
              <a:buChar char="•"/>
              <a:defRPr/>
            </a:pPr>
            <a:r>
              <a:rPr lang="en-US" sz="1400" dirty="0" err="1" smtClean="0"/>
              <a:t>Sektor</a:t>
            </a:r>
            <a:r>
              <a:rPr lang="en-US" sz="1400" dirty="0" smtClean="0"/>
              <a:t> </a:t>
            </a:r>
            <a:r>
              <a:rPr lang="en-US" sz="1400" b="1" dirty="0"/>
              <a:t>Lain-lain PAD yang </a:t>
            </a:r>
            <a:r>
              <a:rPr lang="en-US" sz="1400" b="1" dirty="0" err="1"/>
              <a:t>Sah</a:t>
            </a:r>
            <a:r>
              <a:rPr lang="en-US" sz="1400" dirty="0"/>
              <a:t> </a:t>
            </a:r>
            <a:r>
              <a:rPr lang="en-US" sz="1400" dirty="0" err="1"/>
              <a:t>hanya</a:t>
            </a:r>
            <a:r>
              <a:rPr lang="en-US" sz="1400" dirty="0"/>
              <a:t> </a:t>
            </a:r>
            <a:r>
              <a:rPr lang="en-US" sz="1400" dirty="0" err="1"/>
              <a:t>menyumbang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/>
              <a:t>4%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total </a:t>
            </a:r>
            <a:r>
              <a:rPr lang="en-US" sz="1400" dirty="0" err="1"/>
              <a:t>realisasi</a:t>
            </a:r>
            <a:r>
              <a:rPr lang="en-US" sz="1400" dirty="0"/>
              <a:t>.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drastis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96,51% </a:t>
            </a:r>
            <a:r>
              <a:rPr lang="en-US" sz="1400" dirty="0" err="1" smtClean="0"/>
              <a:t>secara</a:t>
            </a:r>
            <a:r>
              <a:rPr lang="en-US" sz="1400" dirty="0" smtClean="0"/>
              <a:t> </a:t>
            </a:r>
            <a:r>
              <a:rPr lang="en-US" sz="1400" dirty="0" err="1" smtClean="0"/>
              <a:t>yoy</a:t>
            </a:r>
            <a:r>
              <a:rPr lang="en-US" sz="1400" dirty="0" smtClean="0"/>
              <a:t> </a:t>
            </a:r>
            <a:r>
              <a:rPr lang="en-US" sz="1400" dirty="0" err="1" smtClean="0"/>
              <a:t>dikarenakan</a:t>
            </a:r>
            <a:r>
              <a:rPr lang="en-US" sz="1400" dirty="0" smtClean="0"/>
              <a:t> </a:t>
            </a:r>
            <a:r>
              <a:rPr lang="en-US" sz="1400" dirty="0" err="1" smtClean="0"/>
              <a:t>tahun</a:t>
            </a:r>
            <a:r>
              <a:rPr lang="en-US" sz="1400" dirty="0" smtClean="0"/>
              <a:t> </a:t>
            </a:r>
            <a:r>
              <a:rPr lang="en-US" sz="1400" dirty="0" err="1" smtClean="0"/>
              <a:t>lalu</a:t>
            </a:r>
            <a:r>
              <a:rPr lang="en-US" sz="1400" dirty="0" smtClean="0"/>
              <a:t> </a:t>
            </a:r>
            <a:r>
              <a:rPr lang="en-US" sz="1400" dirty="0" err="1" smtClean="0"/>
              <a:t>pendapatan</a:t>
            </a:r>
            <a:r>
              <a:rPr lang="en-US" sz="1400" dirty="0" smtClean="0"/>
              <a:t> BLUD </a:t>
            </a:r>
            <a:r>
              <a:rPr lang="en-US" sz="1400" dirty="0" err="1" smtClean="0"/>
              <a:t>masih</a:t>
            </a:r>
            <a:r>
              <a:rPr lang="en-US" sz="1400" dirty="0" smtClean="0"/>
              <a:t> </a:t>
            </a:r>
            <a:r>
              <a:rPr lang="en-US" sz="1400" dirty="0" err="1" smtClean="0"/>
              <a:t>terkandung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sektor</a:t>
            </a:r>
            <a:r>
              <a:rPr lang="en-US" sz="1400" dirty="0" smtClean="0"/>
              <a:t> </a:t>
            </a:r>
            <a:r>
              <a:rPr lang="en-US" sz="1400" dirty="0" err="1" smtClean="0"/>
              <a:t>ini</a:t>
            </a:r>
            <a:r>
              <a:rPr lang="en-US" sz="1400" dirty="0" smtClean="0"/>
              <a:t>. Hal </a:t>
            </a:r>
            <a:r>
              <a:rPr lang="en-US" sz="1400" dirty="0" err="1" smtClean="0"/>
              <a:t>ini</a:t>
            </a:r>
            <a:r>
              <a:rPr lang="en-US" sz="1400" dirty="0" smtClean="0"/>
              <a:t> </a:t>
            </a:r>
            <a:r>
              <a:rPr lang="en-US" sz="1400" dirty="0" err="1" smtClean="0"/>
              <a:t>menjadi</a:t>
            </a:r>
            <a:r>
              <a:rPr lang="en-US" sz="1400" dirty="0" smtClean="0"/>
              <a:t> </a:t>
            </a:r>
            <a:r>
              <a:rPr lang="en-US" sz="1400" dirty="0" err="1"/>
              <a:t>faktor</a:t>
            </a:r>
            <a:r>
              <a:rPr lang="en-US" sz="1400" dirty="0"/>
              <a:t> </a:t>
            </a:r>
            <a:r>
              <a:rPr lang="en-US" sz="1400" dirty="0" err="1"/>
              <a:t>utama</a:t>
            </a:r>
            <a:r>
              <a:rPr lang="en-US" sz="1400" dirty="0"/>
              <a:t> yang </a:t>
            </a:r>
            <a:r>
              <a:rPr lang="en-US" sz="1400" dirty="0" err="1"/>
              <a:t>menyeret</a:t>
            </a:r>
            <a:r>
              <a:rPr lang="en-US" sz="1400" dirty="0"/>
              <a:t> </a:t>
            </a:r>
            <a:r>
              <a:rPr lang="en-US" sz="1400" dirty="0" err="1"/>
              <a:t>turun</a:t>
            </a:r>
            <a:r>
              <a:rPr lang="en-US" sz="1400" dirty="0"/>
              <a:t> total PAD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keseluruhan</a:t>
            </a:r>
            <a:r>
              <a:rPr lang="en-US" sz="1400" dirty="0"/>
              <a:t>. </a:t>
            </a:r>
            <a:endParaRPr lang="en-US" sz="1400" dirty="0" smtClean="0"/>
          </a:p>
          <a:p>
            <a:pPr marL="285750" indent="-285750" algn="just" rtl="0">
              <a:buFont typeface="Arial" panose="020B0604020202020204" pitchFamily="34" charset="0"/>
              <a:buChar char="•"/>
              <a:defRPr/>
            </a:pPr>
            <a:r>
              <a:rPr lang="en-US" sz="1400" dirty="0" err="1" smtClean="0"/>
              <a:t>Sementara</a:t>
            </a:r>
            <a:r>
              <a:rPr lang="en-US" sz="1400" dirty="0" smtClean="0"/>
              <a:t> </a:t>
            </a:r>
            <a:r>
              <a:rPr lang="en-US" sz="1400" dirty="0" err="1"/>
              <a:t>itu</a:t>
            </a:r>
            <a:r>
              <a:rPr lang="en-US" sz="1400" dirty="0"/>
              <a:t>, </a:t>
            </a:r>
            <a:r>
              <a:rPr lang="en-US" sz="1400" dirty="0" err="1"/>
              <a:t>sektor</a:t>
            </a:r>
            <a:r>
              <a:rPr lang="en-US" sz="1400" dirty="0"/>
              <a:t> </a:t>
            </a:r>
            <a:r>
              <a:rPr lang="en-US" sz="1400" b="1" dirty="0" err="1"/>
              <a:t>Hasil</a:t>
            </a:r>
            <a:r>
              <a:rPr lang="en-US" sz="1400" b="1" dirty="0"/>
              <a:t> </a:t>
            </a:r>
            <a:r>
              <a:rPr lang="en-US" sz="1400" b="1" dirty="0" err="1"/>
              <a:t>Pengelolaan</a:t>
            </a:r>
            <a:r>
              <a:rPr lang="en-US" sz="1400" b="1" dirty="0"/>
              <a:t> </a:t>
            </a:r>
            <a:r>
              <a:rPr lang="en-US" sz="1400" b="1" dirty="0" err="1"/>
              <a:t>Kekayaan</a:t>
            </a:r>
            <a:r>
              <a:rPr lang="en-US" sz="1400" b="1" dirty="0"/>
              <a:t> Daerah yang </a:t>
            </a:r>
            <a:r>
              <a:rPr lang="en-US" sz="1400" b="1" dirty="0" err="1"/>
              <a:t>Dipisahkan</a:t>
            </a:r>
            <a:r>
              <a:rPr lang="en-US" sz="1400" dirty="0"/>
              <a:t> </a:t>
            </a:r>
            <a:r>
              <a:rPr lang="en-US" sz="1400" dirty="0" err="1"/>
              <a:t>tercatat</a:t>
            </a:r>
            <a:r>
              <a:rPr lang="en-US" sz="1400" dirty="0"/>
              <a:t> </a:t>
            </a:r>
            <a:r>
              <a:rPr lang="en-US" sz="1400" dirty="0" err="1"/>
              <a:t>memberikan</a:t>
            </a:r>
            <a:r>
              <a:rPr lang="en-US" sz="1400" dirty="0"/>
              <a:t> </a:t>
            </a:r>
            <a:r>
              <a:rPr lang="en-US" sz="1400" dirty="0" err="1"/>
              <a:t>kontribusi</a:t>
            </a:r>
            <a:r>
              <a:rPr lang="en-US" sz="1400" dirty="0"/>
              <a:t> </a:t>
            </a:r>
            <a:r>
              <a:rPr lang="en-US" sz="1400" b="1" dirty="0"/>
              <a:t>0%</a:t>
            </a:r>
            <a:r>
              <a:rPr lang="en-US" sz="1400" dirty="0"/>
              <a:t>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dividen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setoran</a:t>
            </a:r>
            <a:r>
              <a:rPr lang="en-US" sz="1400" dirty="0"/>
              <a:t> </a:t>
            </a:r>
            <a:r>
              <a:rPr lang="en-US" sz="1400" dirty="0" err="1"/>
              <a:t>laba</a:t>
            </a:r>
            <a:r>
              <a:rPr lang="en-US" sz="1400" dirty="0"/>
              <a:t> BUMD yang </a:t>
            </a:r>
            <a:r>
              <a:rPr lang="en-US" sz="1400" dirty="0" err="1"/>
              <a:t>masuk</a:t>
            </a:r>
            <a:r>
              <a:rPr lang="en-US" sz="1400" dirty="0"/>
              <a:t> </a:t>
            </a:r>
            <a:r>
              <a:rPr lang="en-US" sz="1400" dirty="0" err="1"/>
              <a:t>hingga</a:t>
            </a:r>
            <a:r>
              <a:rPr lang="en-US" sz="1400" dirty="0"/>
              <a:t> </a:t>
            </a:r>
            <a:r>
              <a:rPr lang="en-US" sz="1400" dirty="0" err="1"/>
              <a:t>akhir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</a:t>
            </a:r>
            <a:r>
              <a:rPr lang="en-US" sz="1400" dirty="0" err="1"/>
              <a:t>ketiga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. </a:t>
            </a:r>
            <a:r>
              <a:rPr lang="en-US" sz="1400" dirty="0" err="1" smtClean="0"/>
              <a:t>kondisi</a:t>
            </a:r>
            <a:r>
              <a:rPr lang="en-US" sz="1400" dirty="0" smtClean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seringkali</a:t>
            </a:r>
            <a:r>
              <a:rPr lang="en-US" sz="1400" dirty="0"/>
              <a:t> </a:t>
            </a:r>
            <a:r>
              <a:rPr lang="en-US" sz="1400" dirty="0" err="1"/>
              <a:t>merupakan</a:t>
            </a:r>
            <a:r>
              <a:rPr lang="en-US" sz="1400" dirty="0"/>
              <a:t> </a:t>
            </a:r>
            <a:r>
              <a:rPr lang="en-US" sz="1400" dirty="0" err="1"/>
              <a:t>bagian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siklus</a:t>
            </a:r>
            <a:r>
              <a:rPr lang="en-US" sz="1400" dirty="0"/>
              <a:t> </a:t>
            </a:r>
            <a:r>
              <a:rPr lang="en-US" sz="1400" dirty="0" err="1"/>
              <a:t>administratif</a:t>
            </a:r>
            <a:r>
              <a:rPr lang="en-US" sz="1400" dirty="0"/>
              <a:t> di </a:t>
            </a:r>
            <a:r>
              <a:rPr lang="en-US" sz="1400" dirty="0" err="1"/>
              <a:t>mana</a:t>
            </a:r>
            <a:r>
              <a:rPr lang="en-US" sz="1400" dirty="0"/>
              <a:t> </a:t>
            </a:r>
            <a:r>
              <a:rPr lang="en-US" sz="1400" dirty="0" err="1"/>
              <a:t>setoran</a:t>
            </a:r>
            <a:r>
              <a:rPr lang="en-US" sz="1400" dirty="0"/>
              <a:t> </a:t>
            </a:r>
            <a:r>
              <a:rPr lang="en-US" sz="1400" dirty="0" err="1"/>
              <a:t>dividen</a:t>
            </a:r>
            <a:r>
              <a:rPr lang="en-US" sz="1400" dirty="0"/>
              <a:t> BUMD </a:t>
            </a:r>
            <a:r>
              <a:rPr lang="en-US" sz="1400" dirty="0" err="1"/>
              <a:t>biasanya</a:t>
            </a:r>
            <a:r>
              <a:rPr lang="en-US" sz="1400" dirty="0"/>
              <a:t> </a:t>
            </a:r>
            <a:r>
              <a:rPr lang="en-US" sz="1400" dirty="0" err="1"/>
              <a:t>mengalir</a:t>
            </a:r>
            <a:r>
              <a:rPr lang="en-US" sz="1400" dirty="0"/>
              <a:t> </a:t>
            </a:r>
            <a:r>
              <a:rPr lang="en-US" sz="1400" dirty="0" err="1"/>
              <a:t>deras</a:t>
            </a:r>
            <a:r>
              <a:rPr lang="en-US" sz="1400" dirty="0"/>
              <a:t> </a:t>
            </a:r>
            <a:r>
              <a:rPr lang="en-US" sz="1400" dirty="0" err="1"/>
              <a:t>menjelang</a:t>
            </a:r>
            <a:r>
              <a:rPr lang="en-US" sz="1400" dirty="0"/>
              <a:t> </a:t>
            </a:r>
            <a:r>
              <a:rPr lang="en-US" sz="1400" dirty="0" err="1"/>
              <a:t>akhir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</a:t>
            </a:r>
            <a:r>
              <a:rPr lang="en-US" sz="1400" dirty="0" err="1" smtClean="0"/>
              <a:t>anggaran</a:t>
            </a:r>
            <a:r>
              <a:rPr lang="en-US" sz="1400" dirty="0" smtClean="0"/>
              <a:t>.</a:t>
            </a:r>
            <a:endParaRPr lang="en-US" sz="1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42" y="1122552"/>
            <a:ext cx="6436169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7631" y="1000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1 . PAJAK DAERAH</a:t>
            </a:r>
            <a:endParaRPr sz="3200" dirty="0"/>
          </a:p>
        </p:txBody>
      </p:sp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xfrm>
            <a:off x="11810618" y="6645426"/>
            <a:ext cx="37084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2025)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069975"/>
            <a:ext cx="7848599" cy="3226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176386" y="875665"/>
            <a:ext cx="3777107" cy="54784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1400" dirty="0" err="1" smtClean="0"/>
              <a:t>Hingga</a:t>
            </a:r>
            <a:r>
              <a:rPr lang="en-US" sz="1400" dirty="0" smtClean="0"/>
              <a:t> </a:t>
            </a:r>
            <a:r>
              <a:rPr lang="en-US" sz="1400" b="1" dirty="0" err="1"/>
              <a:t>Triwulan</a:t>
            </a:r>
            <a:r>
              <a:rPr lang="en-US" sz="1400" b="1" dirty="0"/>
              <a:t> III 2025</a:t>
            </a:r>
            <a:r>
              <a:rPr lang="en-US" sz="1400" dirty="0"/>
              <a:t>,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b="1" dirty="0" err="1"/>
              <a:t>Pajak</a:t>
            </a:r>
            <a:r>
              <a:rPr lang="en-US" sz="1400" b="1" dirty="0"/>
              <a:t> Daerah</a:t>
            </a:r>
            <a:r>
              <a:rPr lang="en-US" sz="1400" dirty="0"/>
              <a:t>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b="1" dirty="0"/>
              <a:t>Rp71,30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dirty="0" err="1"/>
              <a:t>signifikan</a:t>
            </a:r>
            <a:r>
              <a:rPr lang="en-US" sz="1400" dirty="0"/>
              <a:t> </a:t>
            </a:r>
            <a:r>
              <a:rPr lang="en-US" sz="1400" b="1" dirty="0"/>
              <a:t>63,74%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meningkat</a:t>
            </a:r>
            <a:r>
              <a:rPr lang="en-US" sz="1400" dirty="0"/>
              <a:t> </a:t>
            </a:r>
            <a:r>
              <a:rPr lang="en-US" sz="1400" b="1" dirty="0"/>
              <a:t>8,00% (q-to-q)</a:t>
            </a:r>
            <a:r>
              <a:rPr lang="en-US" sz="1400" dirty="0"/>
              <a:t>. </a:t>
            </a:r>
            <a:r>
              <a:rPr lang="en-US" sz="1400" dirty="0" err="1"/>
              <a:t>Kinerja</a:t>
            </a:r>
            <a:r>
              <a:rPr lang="en-US" sz="1400" dirty="0"/>
              <a:t> </a:t>
            </a:r>
            <a:r>
              <a:rPr lang="en-US" sz="1400" dirty="0" err="1"/>
              <a:t>positif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/>
              <a:t>kuatnya</a:t>
            </a:r>
            <a:r>
              <a:rPr lang="en-US" sz="1400" dirty="0"/>
              <a:t>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 </a:t>
            </a:r>
            <a:r>
              <a:rPr lang="en-US" sz="1400" dirty="0" err="1"/>
              <a:t>lokal</a:t>
            </a:r>
            <a:r>
              <a:rPr lang="en-US" sz="1400" dirty="0"/>
              <a:t> di </a:t>
            </a:r>
            <a:r>
              <a:rPr lang="en-US" sz="1400" dirty="0" err="1"/>
              <a:t>Kutai</a:t>
            </a:r>
            <a:r>
              <a:rPr lang="en-US" sz="1400" dirty="0"/>
              <a:t> </a:t>
            </a:r>
            <a:r>
              <a:rPr lang="en-US" sz="1400" dirty="0" err="1"/>
              <a:t>Kartanegara</a:t>
            </a:r>
            <a:r>
              <a:rPr lang="en-US" sz="1400" dirty="0"/>
              <a:t>, </a:t>
            </a:r>
            <a:r>
              <a:rPr lang="en-US" sz="1400" dirty="0" err="1" smtClean="0"/>
              <a:t>menunjukkan</a:t>
            </a:r>
            <a:r>
              <a:rPr lang="en-US" sz="1400" dirty="0" smtClean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pemulihan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ekspansi</a:t>
            </a:r>
            <a:r>
              <a:rPr lang="en-US" sz="1400" dirty="0"/>
              <a:t> basis </a:t>
            </a:r>
            <a:r>
              <a:rPr lang="en-US" sz="1400" dirty="0" err="1"/>
              <a:t>pajak</a:t>
            </a:r>
            <a:r>
              <a:rPr lang="en-US" sz="1400" dirty="0"/>
              <a:t> </a:t>
            </a:r>
            <a:r>
              <a:rPr lang="en-US" sz="1400" dirty="0" err="1"/>
              <a:t>setelah</a:t>
            </a:r>
            <a:r>
              <a:rPr lang="en-US" sz="1400" dirty="0"/>
              <a:t> </a:t>
            </a:r>
            <a:r>
              <a:rPr lang="en-US" sz="1400" dirty="0" err="1"/>
              <a:t>periode</a:t>
            </a:r>
            <a:r>
              <a:rPr lang="en-US" sz="1400" dirty="0"/>
              <a:t> </a:t>
            </a:r>
            <a:r>
              <a:rPr lang="en-US" sz="1400" dirty="0" err="1"/>
              <a:t>moderasi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</a:t>
            </a:r>
            <a:r>
              <a:rPr lang="en-US" sz="1400" dirty="0" err="1" smtClean="0"/>
              <a:t>sebelumnya</a:t>
            </a:r>
            <a:r>
              <a:rPr lang="en-US" sz="1400" dirty="0" smtClean="0"/>
              <a:t>. </a:t>
            </a:r>
            <a:r>
              <a:rPr lang="en-US" sz="1400" dirty="0" err="1"/>
              <a:t>S</a:t>
            </a:r>
            <a:r>
              <a:rPr lang="en-US" sz="1400" dirty="0" err="1" smtClean="0"/>
              <a:t>ementara</a:t>
            </a:r>
            <a:r>
              <a:rPr lang="en-US" sz="1400" dirty="0" smtClean="0"/>
              <a:t> </a:t>
            </a:r>
            <a:r>
              <a:rPr lang="en-US" sz="1400" dirty="0" err="1"/>
              <a:t>kenaikan</a:t>
            </a:r>
            <a:r>
              <a:rPr lang="en-US" sz="1400" dirty="0"/>
              <a:t> q-to-q yang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moderat</a:t>
            </a:r>
            <a:r>
              <a:rPr lang="en-US" sz="1400" dirty="0"/>
              <a:t> </a:t>
            </a:r>
            <a:r>
              <a:rPr lang="en-US" sz="1400" dirty="0" err="1"/>
              <a:t>mengindikasikan</a:t>
            </a:r>
            <a:r>
              <a:rPr lang="en-US" sz="1400" dirty="0"/>
              <a:t> </a:t>
            </a:r>
            <a:r>
              <a:rPr lang="en-US" sz="1400" dirty="0" err="1"/>
              <a:t>pertumbuhan</a:t>
            </a:r>
            <a:r>
              <a:rPr lang="en-US" sz="1400" dirty="0"/>
              <a:t> yang </a:t>
            </a:r>
            <a:r>
              <a:rPr lang="en-US" sz="1400" dirty="0" err="1"/>
              <a:t>mulai</a:t>
            </a:r>
            <a:r>
              <a:rPr lang="en-US" sz="1400" dirty="0"/>
              <a:t> </a:t>
            </a:r>
            <a:r>
              <a:rPr lang="en-US" sz="1400" dirty="0" err="1"/>
              <a:t>stabil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berkelanjutan</a:t>
            </a:r>
            <a:r>
              <a:rPr lang="en-US" sz="1400" dirty="0"/>
              <a:t>. 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sz="1400" b="1" dirty="0"/>
              <a:t>PBJT </a:t>
            </a:r>
            <a:r>
              <a:rPr lang="en-US" sz="1400" b="1" dirty="0" err="1"/>
              <a:t>Jasa</a:t>
            </a:r>
            <a:r>
              <a:rPr lang="en-US" sz="1400" b="1" dirty="0"/>
              <a:t> </a:t>
            </a:r>
            <a:r>
              <a:rPr lang="en-US" sz="1400" b="1" dirty="0" err="1"/>
              <a:t>Perhotelan</a:t>
            </a:r>
            <a:r>
              <a:rPr lang="en-US" sz="1400" dirty="0"/>
              <a:t> </a:t>
            </a:r>
            <a:r>
              <a:rPr lang="en-US" sz="1400" dirty="0" err="1"/>
              <a:t>terealisasi</a:t>
            </a:r>
            <a:r>
              <a:rPr lang="en-US" sz="1400" dirty="0"/>
              <a:t> </a:t>
            </a:r>
            <a:r>
              <a:rPr lang="en-US" sz="1400" b="1" dirty="0" smtClean="0"/>
              <a:t>Rp363,18</a:t>
            </a:r>
            <a:r>
              <a:rPr lang="en-US" sz="1400" dirty="0" smtClean="0"/>
              <a:t> </a:t>
            </a:r>
            <a:r>
              <a:rPr lang="en-US" sz="1400" dirty="0" err="1" smtClean="0"/>
              <a:t>juta</a:t>
            </a:r>
            <a:r>
              <a:rPr lang="en-US" sz="1400" dirty="0" smtClean="0"/>
              <a:t>, </a:t>
            </a:r>
            <a:r>
              <a:rPr lang="en-US" sz="1400" dirty="0" err="1" smtClean="0"/>
              <a:t>tumbuh</a:t>
            </a:r>
            <a:r>
              <a:rPr lang="en-US" sz="1400" dirty="0" smtClean="0"/>
              <a:t> </a:t>
            </a:r>
            <a:r>
              <a:rPr lang="en-US" sz="1400" b="1" dirty="0" smtClean="0"/>
              <a:t>2,31% (</a:t>
            </a:r>
            <a:r>
              <a:rPr lang="en-US" sz="1400" b="1" dirty="0" err="1" smtClean="0"/>
              <a:t>yoy</a:t>
            </a:r>
            <a:r>
              <a:rPr lang="en-US" sz="1400" b="1" dirty="0" smtClean="0"/>
              <a:t>)</a:t>
            </a:r>
            <a:r>
              <a:rPr lang="en-US" sz="1400" dirty="0" smtClean="0"/>
              <a:t> </a:t>
            </a:r>
            <a:r>
              <a:rPr lang="en-US" sz="1400" dirty="0" err="1" smtClean="0"/>
              <a:t>namun</a:t>
            </a:r>
            <a:r>
              <a:rPr lang="en-US" sz="1400" dirty="0" smtClean="0"/>
              <a:t> </a:t>
            </a:r>
            <a:r>
              <a:rPr lang="en-US" sz="1400" dirty="0" err="1" smtClean="0"/>
              <a:t>turun</a:t>
            </a:r>
            <a:r>
              <a:rPr lang="en-US" sz="1400" dirty="0" smtClean="0"/>
              <a:t> </a:t>
            </a:r>
            <a:r>
              <a:rPr lang="en-US" sz="1400" b="1" dirty="0" smtClean="0"/>
              <a:t>24,31</a:t>
            </a:r>
            <a:r>
              <a:rPr lang="en-US" sz="1400" b="1" dirty="0"/>
              <a:t>% (q-to-q)</a:t>
            </a:r>
            <a:r>
              <a:rPr lang="en-US" sz="1400" dirty="0"/>
              <a:t>. </a:t>
            </a:r>
            <a:r>
              <a:rPr lang="en-US" sz="1400" dirty="0" err="1"/>
              <a:t>Kenaikan</a:t>
            </a:r>
            <a:r>
              <a:rPr lang="en-US" sz="1400" dirty="0"/>
              <a:t> </a:t>
            </a:r>
            <a:r>
              <a:rPr lang="en-US" sz="1400" dirty="0" err="1"/>
              <a:t>yoy</a:t>
            </a:r>
            <a:r>
              <a:rPr lang="en-US" sz="1400" dirty="0"/>
              <a:t> </a:t>
            </a:r>
            <a:r>
              <a:rPr lang="en-US" sz="1400" dirty="0" err="1" smtClean="0"/>
              <a:t>mencerminkan</a:t>
            </a:r>
            <a:r>
              <a:rPr lang="en-US" sz="1400" dirty="0" smtClean="0"/>
              <a:t> </a:t>
            </a:r>
            <a:r>
              <a:rPr lang="en-US" sz="1400" dirty="0" err="1"/>
              <a:t>pemulihan</a:t>
            </a:r>
            <a:r>
              <a:rPr lang="en-US" sz="1400" dirty="0"/>
              <a:t> </a:t>
            </a:r>
            <a:r>
              <a:rPr lang="en-US" sz="1400" dirty="0" err="1"/>
              <a:t>sektor</a:t>
            </a:r>
            <a:r>
              <a:rPr lang="en-US" sz="1400" dirty="0"/>
              <a:t> </a:t>
            </a:r>
            <a:r>
              <a:rPr lang="en-US" sz="1400" dirty="0" err="1"/>
              <a:t>akomodasi</a:t>
            </a:r>
            <a:r>
              <a:rPr lang="en-US" sz="1400" dirty="0"/>
              <a:t> </a:t>
            </a:r>
            <a:r>
              <a:rPr lang="en-US" sz="1400" dirty="0" err="1"/>
              <a:t>seiring</a:t>
            </a:r>
            <a:r>
              <a:rPr lang="en-US" sz="1400" dirty="0"/>
              <a:t>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bisnis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pemerintahan</a:t>
            </a:r>
            <a:r>
              <a:rPr lang="en-US" sz="1400" dirty="0"/>
              <a:t>, </a:t>
            </a:r>
            <a:r>
              <a:rPr lang="en-US" sz="1400" dirty="0" err="1"/>
              <a:t>sementara</a:t>
            </a:r>
            <a:r>
              <a:rPr lang="en-US" sz="1400" dirty="0"/>
              <a:t> </a:t>
            </a:r>
            <a:r>
              <a:rPr lang="en-US" sz="1400" dirty="0" err="1"/>
              <a:t>penurunan</a:t>
            </a:r>
            <a:r>
              <a:rPr lang="en-US" sz="1400" dirty="0"/>
              <a:t> q-to-q </a:t>
            </a:r>
            <a:r>
              <a:rPr lang="en-US" sz="1400" dirty="0" err="1"/>
              <a:t>dipengaruhi</a:t>
            </a:r>
            <a:r>
              <a:rPr lang="en-US" sz="1400" dirty="0"/>
              <a:t> </a:t>
            </a:r>
            <a:r>
              <a:rPr lang="en-US" sz="1400" dirty="0" err="1"/>
              <a:t>faktor</a:t>
            </a:r>
            <a:r>
              <a:rPr lang="en-US" sz="1400" dirty="0"/>
              <a:t> </a:t>
            </a:r>
            <a:r>
              <a:rPr lang="en-US" sz="1400" dirty="0" err="1"/>
              <a:t>musiman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berkurangnya</a:t>
            </a:r>
            <a:r>
              <a:rPr lang="en-US" sz="1400" dirty="0"/>
              <a:t> agenda </a:t>
            </a:r>
            <a:r>
              <a:rPr lang="en-US" sz="1400" dirty="0" err="1"/>
              <a:t>besar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</a:t>
            </a:r>
            <a:r>
              <a:rPr lang="en-US" sz="1400" dirty="0" smtClean="0"/>
              <a:t>III.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sz="1400" b="1" dirty="0" smtClean="0"/>
              <a:t>PBJT </a:t>
            </a:r>
            <a:r>
              <a:rPr lang="en-US" sz="1400" b="1" dirty="0" err="1"/>
              <a:t>Makanan</a:t>
            </a:r>
            <a:r>
              <a:rPr lang="en-US" sz="1400" b="1" dirty="0"/>
              <a:t> </a:t>
            </a:r>
            <a:r>
              <a:rPr lang="en-US" sz="1400" b="1" dirty="0" err="1"/>
              <a:t>dan</a:t>
            </a:r>
            <a:r>
              <a:rPr lang="en-US" sz="1400" b="1" dirty="0"/>
              <a:t>/</a:t>
            </a:r>
            <a:r>
              <a:rPr lang="en-US" sz="1400" b="1" dirty="0" err="1"/>
              <a:t>atau</a:t>
            </a:r>
            <a:r>
              <a:rPr lang="en-US" sz="1400" b="1" dirty="0"/>
              <a:t> </a:t>
            </a:r>
            <a:r>
              <a:rPr lang="en-US" sz="1400" b="1" dirty="0" err="1"/>
              <a:t>Minuman</a:t>
            </a:r>
            <a:r>
              <a:rPr lang="en-US" sz="1400" dirty="0"/>
              <a:t>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b="1" dirty="0"/>
              <a:t>Rp15,16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b="1" dirty="0"/>
              <a:t>6,57%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melonjak</a:t>
            </a:r>
            <a:r>
              <a:rPr lang="en-US" sz="1400" dirty="0"/>
              <a:t> </a:t>
            </a:r>
            <a:r>
              <a:rPr lang="en-US" sz="1400" b="1" dirty="0"/>
              <a:t>43,13% (q-to-q)</a:t>
            </a:r>
            <a:r>
              <a:rPr lang="en-US" sz="1400" dirty="0"/>
              <a:t>. </a:t>
            </a:r>
            <a:r>
              <a:rPr lang="en-US" sz="1400" dirty="0" err="1"/>
              <a:t>Kinerja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didorong</a:t>
            </a:r>
            <a:r>
              <a:rPr lang="en-US" sz="1400" dirty="0"/>
              <a:t> </a:t>
            </a:r>
            <a:r>
              <a:rPr lang="en-US" sz="1400" dirty="0" err="1"/>
              <a:t>meningkatnya</a:t>
            </a:r>
            <a:r>
              <a:rPr lang="en-US" sz="1400" dirty="0"/>
              <a:t> </a:t>
            </a:r>
            <a:r>
              <a:rPr lang="en-US" sz="1400" dirty="0" err="1"/>
              <a:t>konsumsi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usaha</a:t>
            </a:r>
            <a:r>
              <a:rPr lang="en-US" sz="1400" dirty="0"/>
              <a:t> </a:t>
            </a:r>
            <a:r>
              <a:rPr lang="en-US" sz="1400" dirty="0" err="1"/>
              <a:t>kuliner</a:t>
            </a:r>
            <a:r>
              <a:rPr lang="en-US" sz="1400" dirty="0"/>
              <a:t>, </a:t>
            </a:r>
            <a:r>
              <a:rPr lang="en-US" sz="1400" dirty="0" err="1"/>
              <a:t>sejalan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terjaganya</a:t>
            </a:r>
            <a:r>
              <a:rPr lang="en-US" sz="1400" dirty="0"/>
              <a:t> </a:t>
            </a:r>
            <a:r>
              <a:rPr lang="en-US" sz="1400" dirty="0" err="1"/>
              <a:t>daya</a:t>
            </a:r>
            <a:r>
              <a:rPr lang="en-US" sz="1400" dirty="0"/>
              <a:t> </a:t>
            </a:r>
            <a:r>
              <a:rPr lang="en-US" sz="1400" dirty="0" err="1"/>
              <a:t>beli</a:t>
            </a:r>
            <a:r>
              <a:rPr lang="en-US" sz="1400" dirty="0"/>
              <a:t> di </a:t>
            </a:r>
            <a:r>
              <a:rPr lang="en-US" sz="1400" dirty="0" err="1"/>
              <a:t>Kutai</a:t>
            </a:r>
            <a:r>
              <a:rPr lang="en-US" sz="1400" dirty="0"/>
              <a:t> </a:t>
            </a:r>
            <a:r>
              <a:rPr lang="en-US" sz="1400" dirty="0" err="1"/>
              <a:t>Kartanegara</a:t>
            </a:r>
            <a:r>
              <a:rPr lang="en-US" sz="1400" dirty="0"/>
              <a:t>.</a:t>
            </a:r>
            <a:endParaRPr lang="en-US" sz="1400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152400" y="4398657"/>
            <a:ext cx="7848599" cy="22467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sz="1400" b="1" dirty="0" smtClean="0"/>
              <a:t>PBJT </a:t>
            </a:r>
            <a:r>
              <a:rPr lang="en-US" sz="1400" b="1" dirty="0" err="1"/>
              <a:t>Kesenian</a:t>
            </a:r>
            <a:r>
              <a:rPr lang="en-US" sz="1400" b="1" dirty="0"/>
              <a:t> </a:t>
            </a:r>
            <a:r>
              <a:rPr lang="en-US" sz="1400" b="1" dirty="0" err="1"/>
              <a:t>dan</a:t>
            </a:r>
            <a:r>
              <a:rPr lang="en-US" sz="1400" b="1" dirty="0"/>
              <a:t> </a:t>
            </a:r>
            <a:r>
              <a:rPr lang="en-US" sz="1400" b="1" dirty="0" err="1"/>
              <a:t>Hiburan</a:t>
            </a:r>
            <a:r>
              <a:rPr lang="en-US" sz="1400" b="1" dirty="0"/>
              <a:t> </a:t>
            </a:r>
            <a:r>
              <a:rPr lang="en-US" sz="1400" dirty="0" err="1"/>
              <a:t>terealisasi</a:t>
            </a:r>
            <a:r>
              <a:rPr lang="en-US" sz="1400" dirty="0"/>
              <a:t> </a:t>
            </a:r>
            <a:r>
              <a:rPr lang="en-US" sz="1400" b="1" dirty="0"/>
              <a:t>Rp79,58 </a:t>
            </a:r>
            <a:r>
              <a:rPr lang="en-US" sz="1400" b="1" dirty="0" err="1"/>
              <a:t>juta</a:t>
            </a:r>
            <a:r>
              <a:rPr lang="en-US" sz="1400" dirty="0"/>
              <a:t>, </a:t>
            </a:r>
            <a:r>
              <a:rPr lang="en-US" sz="1400" dirty="0" err="1"/>
              <a:t>terkontraksi</a:t>
            </a:r>
            <a:r>
              <a:rPr lang="en-US" sz="1400" dirty="0"/>
              <a:t> </a:t>
            </a:r>
            <a:r>
              <a:rPr lang="en-US" sz="1400" b="1" dirty="0"/>
              <a:t>48,36% (</a:t>
            </a:r>
            <a:r>
              <a:rPr lang="en-US" sz="1400" b="1" dirty="0" err="1"/>
              <a:t>yoy</a:t>
            </a:r>
            <a:r>
              <a:rPr lang="en-US" sz="1400" b="1" dirty="0"/>
              <a:t>) </a:t>
            </a:r>
            <a:r>
              <a:rPr lang="en-US" sz="1400" dirty="0" err="1"/>
              <a:t>dan</a:t>
            </a:r>
            <a:r>
              <a:rPr lang="en-US" sz="1400" b="1" dirty="0"/>
              <a:t> 6,49% (q-to-q)</a:t>
            </a:r>
            <a:r>
              <a:rPr lang="en-US" sz="1400" dirty="0"/>
              <a:t>.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sektor</a:t>
            </a:r>
            <a:r>
              <a:rPr lang="en-US" sz="1400" dirty="0"/>
              <a:t> </a:t>
            </a:r>
            <a:r>
              <a:rPr lang="en-US" sz="1400" dirty="0" err="1"/>
              <a:t>hiburan</a:t>
            </a:r>
            <a:r>
              <a:rPr lang="en-US" sz="1400" dirty="0"/>
              <a:t> yang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pulih</a:t>
            </a:r>
            <a:r>
              <a:rPr lang="en-US" sz="1400" dirty="0"/>
              <a:t> </a:t>
            </a:r>
            <a:r>
              <a:rPr lang="en-US" sz="1400" dirty="0" err="1"/>
              <a:t>sepenuhnya</a:t>
            </a:r>
            <a:r>
              <a:rPr lang="en-US" sz="1400" dirty="0"/>
              <a:t>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pergeseran</a:t>
            </a:r>
            <a:r>
              <a:rPr lang="en-US" sz="1400" dirty="0"/>
              <a:t> </a:t>
            </a:r>
            <a:r>
              <a:rPr lang="en-US" sz="1400" dirty="0" err="1"/>
              <a:t>pola</a:t>
            </a:r>
            <a:r>
              <a:rPr lang="en-US" sz="1400" dirty="0"/>
              <a:t> </a:t>
            </a:r>
            <a:r>
              <a:rPr lang="en-US" sz="1400" dirty="0" err="1"/>
              <a:t>belanja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r>
              <a:rPr lang="en-US" sz="1400" dirty="0"/>
              <a:t> </a:t>
            </a:r>
            <a:r>
              <a:rPr lang="en-US" sz="1400" dirty="0" err="1"/>
              <a:t>ke</a:t>
            </a:r>
            <a:r>
              <a:rPr lang="en-US" sz="1400" dirty="0"/>
              <a:t> </a:t>
            </a:r>
            <a:r>
              <a:rPr lang="en-US" sz="1400" dirty="0" err="1"/>
              <a:t>kebutuhan</a:t>
            </a:r>
            <a:r>
              <a:rPr lang="en-US" sz="1400" dirty="0"/>
              <a:t> </a:t>
            </a:r>
            <a:r>
              <a:rPr lang="en-US" sz="1400" dirty="0" err="1"/>
              <a:t>prioritas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sz="1400" b="1" dirty="0" err="1" smtClean="0"/>
              <a:t>Pajak</a:t>
            </a:r>
            <a:r>
              <a:rPr lang="en-US" sz="1400" b="1" dirty="0" smtClean="0"/>
              <a:t> </a:t>
            </a:r>
            <a:r>
              <a:rPr lang="en-US" sz="1400" b="1" dirty="0" err="1"/>
              <a:t>Reklame</a:t>
            </a:r>
            <a:r>
              <a:rPr lang="en-US" sz="1400" dirty="0"/>
              <a:t> </a:t>
            </a:r>
            <a:r>
              <a:rPr lang="en-US" sz="1400" dirty="0" err="1"/>
              <a:t>tercatat</a:t>
            </a:r>
            <a:r>
              <a:rPr lang="en-US" sz="1400" dirty="0"/>
              <a:t> </a:t>
            </a:r>
            <a:r>
              <a:rPr lang="en-US" sz="1400" b="1" dirty="0"/>
              <a:t>Rp551,66 </a:t>
            </a:r>
            <a:r>
              <a:rPr lang="en-US" sz="1400" b="1" dirty="0" err="1"/>
              <a:t>juta</a:t>
            </a:r>
            <a:r>
              <a:rPr lang="en-US" sz="1400" dirty="0"/>
              <a:t>, </a:t>
            </a:r>
            <a:r>
              <a:rPr lang="en-US" sz="1400" dirty="0" err="1"/>
              <a:t>turun</a:t>
            </a:r>
            <a:r>
              <a:rPr lang="en-US" sz="1400" dirty="0"/>
              <a:t> </a:t>
            </a:r>
            <a:r>
              <a:rPr lang="en-US" sz="1400" b="1" dirty="0"/>
              <a:t>16,19% (</a:t>
            </a:r>
            <a:r>
              <a:rPr lang="en-US" sz="1400" b="1" dirty="0" err="1"/>
              <a:t>yoy</a:t>
            </a:r>
            <a:r>
              <a:rPr lang="en-US" sz="1400" b="1" dirty="0"/>
              <a:t>) </a:t>
            </a:r>
            <a:r>
              <a:rPr lang="en-US" sz="1400" dirty="0" err="1"/>
              <a:t>dan</a:t>
            </a:r>
            <a:r>
              <a:rPr lang="en-US" sz="1400" b="1" dirty="0"/>
              <a:t> 54,19% (q-to-q)</a:t>
            </a:r>
            <a:r>
              <a:rPr lang="en-US" sz="1400" dirty="0"/>
              <a:t>.</a:t>
            </a:r>
            <a:r>
              <a:rPr lang="en-US" sz="1400" b="1" dirty="0"/>
              <a:t> </a:t>
            </a:r>
            <a:r>
              <a:rPr lang="en-US" sz="1400" dirty="0" err="1"/>
              <a:t>Pelemahan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sejalan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efisiensi</a:t>
            </a:r>
            <a:r>
              <a:rPr lang="en-US" sz="1400" dirty="0"/>
              <a:t> </a:t>
            </a:r>
            <a:r>
              <a:rPr lang="en-US" sz="1400" dirty="0" err="1"/>
              <a:t>biaya</a:t>
            </a:r>
            <a:r>
              <a:rPr lang="en-US" sz="1400" dirty="0"/>
              <a:t> </a:t>
            </a:r>
            <a:r>
              <a:rPr lang="en-US" sz="1400" dirty="0" err="1"/>
              <a:t>promosi</a:t>
            </a:r>
            <a:r>
              <a:rPr lang="en-US" sz="1400" dirty="0"/>
              <a:t> </a:t>
            </a:r>
            <a:r>
              <a:rPr lang="en-US" sz="1400" dirty="0" err="1"/>
              <a:t>dunia</a:t>
            </a:r>
            <a:r>
              <a:rPr lang="en-US" sz="1400" dirty="0"/>
              <a:t> </a:t>
            </a:r>
            <a:r>
              <a:rPr lang="en-US" sz="1400" dirty="0" err="1"/>
              <a:t>usaha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peralihan</a:t>
            </a:r>
            <a:r>
              <a:rPr lang="en-US" sz="1400" dirty="0"/>
              <a:t> </a:t>
            </a:r>
            <a:r>
              <a:rPr lang="en-US" sz="1400" dirty="0" err="1"/>
              <a:t>ke</a:t>
            </a:r>
            <a:r>
              <a:rPr lang="en-US" sz="1400" dirty="0"/>
              <a:t> media digital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sz="1400" b="1" dirty="0" smtClean="0"/>
              <a:t>PBJT </a:t>
            </a:r>
            <a:r>
              <a:rPr lang="en-US" sz="1400" b="1" dirty="0" err="1"/>
              <a:t>Tenaga</a:t>
            </a:r>
            <a:r>
              <a:rPr lang="en-US" sz="1400" b="1" dirty="0"/>
              <a:t> </a:t>
            </a:r>
            <a:r>
              <a:rPr lang="en-US" sz="1400" b="1" dirty="0" err="1"/>
              <a:t>Listrik</a:t>
            </a:r>
            <a:r>
              <a:rPr lang="en-US" sz="1400" b="1" dirty="0"/>
              <a:t>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b="1" dirty="0"/>
              <a:t>Rp21,08 </a:t>
            </a:r>
            <a:r>
              <a:rPr lang="en-US" sz="1400" b="1" dirty="0" err="1"/>
              <a:t>miliar</a:t>
            </a:r>
            <a:r>
              <a:rPr lang="en-US" sz="1400" b="1" dirty="0"/>
              <a:t>, </a:t>
            </a:r>
            <a:r>
              <a:rPr lang="en-US" sz="1400" dirty="0" err="1"/>
              <a:t>tumbuh</a:t>
            </a:r>
            <a:r>
              <a:rPr lang="en-US" sz="1400" b="1" dirty="0"/>
              <a:t> 10,13% (</a:t>
            </a:r>
            <a:r>
              <a:rPr lang="en-US" sz="1400" b="1" dirty="0" err="1"/>
              <a:t>yoy</a:t>
            </a:r>
            <a:r>
              <a:rPr lang="en-US" sz="1400" b="1" dirty="0"/>
              <a:t>) </a:t>
            </a:r>
            <a:r>
              <a:rPr lang="en-US" sz="1400" dirty="0" err="1"/>
              <a:t>dan</a:t>
            </a:r>
            <a:r>
              <a:rPr lang="en-US" sz="1400" b="1" dirty="0"/>
              <a:t> 5,58% (q-to-q)</a:t>
            </a:r>
            <a:r>
              <a:rPr lang="en-US" sz="1400" dirty="0"/>
              <a:t>. </a:t>
            </a:r>
            <a:r>
              <a:rPr lang="en-US" sz="1400" dirty="0" err="1"/>
              <a:t>Kenaikan</a:t>
            </a:r>
            <a:r>
              <a:rPr lang="en-US" sz="1400" dirty="0"/>
              <a:t>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meningkatnya</a:t>
            </a:r>
            <a:r>
              <a:rPr lang="en-US" sz="1400" dirty="0"/>
              <a:t> </a:t>
            </a:r>
            <a:r>
              <a:rPr lang="en-US" sz="1400" dirty="0" err="1"/>
              <a:t>konsumsi</a:t>
            </a:r>
            <a:r>
              <a:rPr lang="en-US" sz="1400" dirty="0"/>
              <a:t> </a:t>
            </a:r>
            <a:r>
              <a:rPr lang="en-US" sz="1400" dirty="0" err="1"/>
              <a:t>listrik</a:t>
            </a:r>
            <a:r>
              <a:rPr lang="en-US" sz="1400" dirty="0"/>
              <a:t> </a:t>
            </a:r>
            <a:r>
              <a:rPr lang="en-US" sz="1400" dirty="0" err="1"/>
              <a:t>rumah</a:t>
            </a:r>
            <a:r>
              <a:rPr lang="en-US" sz="1400" dirty="0"/>
              <a:t> </a:t>
            </a:r>
            <a:r>
              <a:rPr lang="en-US" sz="1400" dirty="0" err="1"/>
              <a:t>tangga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industri</a:t>
            </a:r>
            <a:r>
              <a:rPr lang="en-US" sz="1400" dirty="0"/>
              <a:t> </a:t>
            </a:r>
            <a:r>
              <a:rPr lang="en-US" sz="1400" dirty="0" err="1"/>
              <a:t>pendukung</a:t>
            </a:r>
            <a:r>
              <a:rPr lang="en-US" sz="1400" dirty="0"/>
              <a:t> </a:t>
            </a:r>
            <a:r>
              <a:rPr lang="en-US" sz="1400" dirty="0" err="1"/>
              <a:t>tambang</a:t>
            </a:r>
            <a:r>
              <a:rPr lang="en-US" sz="1400" dirty="0"/>
              <a:t>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konstruksi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sz="1400" b="1" dirty="0" err="1"/>
              <a:t>Pajak</a:t>
            </a:r>
            <a:r>
              <a:rPr lang="en-US" sz="1400" b="1" dirty="0"/>
              <a:t> </a:t>
            </a:r>
            <a:r>
              <a:rPr lang="en-US" sz="1400" b="1" dirty="0" err="1"/>
              <a:t>Jasa</a:t>
            </a:r>
            <a:r>
              <a:rPr lang="en-US" sz="1400" b="1" dirty="0"/>
              <a:t> </a:t>
            </a:r>
            <a:r>
              <a:rPr lang="en-US" sz="1400" b="1" dirty="0" err="1"/>
              <a:t>Parkir</a:t>
            </a:r>
            <a:r>
              <a:rPr lang="en-US" sz="1400" dirty="0"/>
              <a:t> </a:t>
            </a:r>
            <a:r>
              <a:rPr lang="en-US" sz="1400" dirty="0" err="1"/>
              <a:t>terealisasi</a:t>
            </a:r>
            <a:r>
              <a:rPr lang="en-US" sz="1400" dirty="0"/>
              <a:t> </a:t>
            </a:r>
            <a:r>
              <a:rPr lang="en-US" sz="1400" b="1" dirty="0"/>
              <a:t>Rp66,31 </a:t>
            </a:r>
            <a:r>
              <a:rPr lang="en-US" sz="1400" b="1" dirty="0" err="1"/>
              <a:t>juta</a:t>
            </a:r>
            <a:r>
              <a:rPr lang="en-US" sz="1400" dirty="0"/>
              <a:t>, </a:t>
            </a:r>
            <a:r>
              <a:rPr lang="en-US" sz="1400" dirty="0" err="1"/>
              <a:t>melonjak</a:t>
            </a:r>
            <a:r>
              <a:rPr lang="en-US" sz="1400" dirty="0"/>
              <a:t> </a:t>
            </a:r>
            <a:r>
              <a:rPr lang="en-US" sz="1400" b="1" dirty="0"/>
              <a:t>59,88%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sangat</a:t>
            </a:r>
            <a:r>
              <a:rPr lang="en-US" sz="1400" dirty="0"/>
              <a:t> </a:t>
            </a:r>
            <a:r>
              <a:rPr lang="en-US" sz="1400" dirty="0" err="1"/>
              <a:t>tinggi</a:t>
            </a:r>
            <a:r>
              <a:rPr lang="en-US" sz="1400" dirty="0"/>
              <a:t> </a:t>
            </a:r>
            <a:r>
              <a:rPr lang="en-US" sz="1400" b="1" dirty="0"/>
              <a:t>890,88% (q-to-q)</a:t>
            </a:r>
            <a:r>
              <a:rPr lang="en-US" sz="1400" dirty="0"/>
              <a:t>. </a:t>
            </a:r>
            <a:r>
              <a:rPr lang="en-US" sz="1400" dirty="0" err="1"/>
              <a:t>Lonjakan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dipengaruhi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meningkatnya</a:t>
            </a:r>
            <a:r>
              <a:rPr lang="en-US" sz="1400" dirty="0"/>
              <a:t> </a:t>
            </a:r>
            <a:r>
              <a:rPr lang="en-US" sz="1400" dirty="0" err="1"/>
              <a:t>mobilitas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optimalisasi</a:t>
            </a:r>
            <a:r>
              <a:rPr lang="en-US" sz="1400" dirty="0"/>
              <a:t> </a:t>
            </a:r>
            <a:r>
              <a:rPr lang="en-US" sz="1400" dirty="0" err="1"/>
              <a:t>pemungutan</a:t>
            </a:r>
            <a:r>
              <a:rPr lang="en-US" sz="1400" dirty="0"/>
              <a:t>.</a:t>
            </a:r>
            <a:endParaRPr lang="en-US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7631" y="1000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1 . PAJAK DAERAH</a:t>
            </a:r>
            <a:endParaRPr sz="3200" dirty="0"/>
          </a:p>
        </p:txBody>
      </p:sp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xfrm>
            <a:off x="11810618" y="6645426"/>
            <a:ext cx="37084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2025)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069975"/>
            <a:ext cx="7848599" cy="3226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176386" y="875665"/>
            <a:ext cx="3777107" cy="5909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sz="1400" b="1" dirty="0" err="1"/>
              <a:t>Pajak</a:t>
            </a:r>
            <a:r>
              <a:rPr lang="en-US" sz="1400" b="1" dirty="0"/>
              <a:t> Air Tanah</a:t>
            </a:r>
            <a:r>
              <a:rPr lang="en-US" sz="1400" dirty="0"/>
              <a:t> </a:t>
            </a:r>
            <a:r>
              <a:rPr lang="en-US" sz="1400" dirty="0" err="1"/>
              <a:t>tercatat</a:t>
            </a:r>
            <a:r>
              <a:rPr lang="en-US" sz="1400" dirty="0"/>
              <a:t> </a:t>
            </a:r>
            <a:r>
              <a:rPr lang="en-US" sz="1400" b="1" dirty="0"/>
              <a:t>Rp632,05 </a:t>
            </a:r>
            <a:r>
              <a:rPr lang="en-US" sz="1400" b="1" dirty="0" err="1"/>
              <a:t>juta</a:t>
            </a:r>
            <a:r>
              <a:rPr lang="en-US" sz="1400" dirty="0"/>
              <a:t>, </a:t>
            </a:r>
            <a:r>
              <a:rPr lang="en-US" sz="1400" dirty="0" err="1"/>
              <a:t>terkontraksi</a:t>
            </a:r>
            <a:r>
              <a:rPr lang="en-US" sz="1400" dirty="0"/>
              <a:t> </a:t>
            </a:r>
            <a:r>
              <a:rPr lang="en-US" sz="1400" b="1" dirty="0"/>
              <a:t>14,01%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relatif</a:t>
            </a:r>
            <a:r>
              <a:rPr lang="en-US" sz="1400" dirty="0"/>
              <a:t> </a:t>
            </a:r>
            <a:r>
              <a:rPr lang="en-US" sz="1400" dirty="0" err="1"/>
              <a:t>stabil</a:t>
            </a:r>
            <a:r>
              <a:rPr lang="en-US" sz="1400" dirty="0"/>
              <a:t> </a:t>
            </a:r>
            <a:r>
              <a:rPr lang="en-US" sz="1400" b="1" dirty="0"/>
              <a:t>0,52% (q-to-q)</a:t>
            </a:r>
            <a:r>
              <a:rPr lang="en-US" sz="1400" dirty="0"/>
              <a:t>.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yoy</a:t>
            </a:r>
            <a:r>
              <a:rPr lang="en-US" sz="1400" dirty="0"/>
              <a:t> </a:t>
            </a:r>
            <a:r>
              <a:rPr lang="en-US" sz="1400" dirty="0" err="1"/>
              <a:t>berkaitan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pengendalian</a:t>
            </a:r>
            <a:r>
              <a:rPr lang="en-US" sz="1400" dirty="0"/>
              <a:t> </a:t>
            </a:r>
            <a:r>
              <a:rPr lang="en-US" sz="1400" dirty="0" err="1"/>
              <a:t>pemanfaatan</a:t>
            </a:r>
            <a:r>
              <a:rPr lang="en-US" sz="1400" dirty="0"/>
              <a:t> air </a:t>
            </a:r>
            <a:r>
              <a:rPr lang="en-US" sz="1400" dirty="0" err="1"/>
              <a:t>tanah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industri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sz="1400" b="1" dirty="0" err="1"/>
              <a:t>Pajak</a:t>
            </a:r>
            <a:r>
              <a:rPr lang="en-US" sz="1400" b="1" dirty="0"/>
              <a:t> </a:t>
            </a:r>
            <a:r>
              <a:rPr lang="en-US" sz="1400" b="1" dirty="0" err="1"/>
              <a:t>Sarang</a:t>
            </a:r>
            <a:r>
              <a:rPr lang="en-US" sz="1400" b="1" dirty="0"/>
              <a:t> </a:t>
            </a:r>
            <a:r>
              <a:rPr lang="en-US" sz="1400" b="1" dirty="0" err="1"/>
              <a:t>Burung</a:t>
            </a:r>
            <a:r>
              <a:rPr lang="en-US" sz="1400" b="1" dirty="0"/>
              <a:t> </a:t>
            </a:r>
            <a:r>
              <a:rPr lang="en-US" sz="1400" b="1" dirty="0" err="1"/>
              <a:t>Walet</a:t>
            </a:r>
            <a:r>
              <a:rPr lang="en-US" sz="1400" dirty="0"/>
              <a:t>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b="1" dirty="0"/>
              <a:t>Rp6,43 </a:t>
            </a:r>
            <a:r>
              <a:rPr lang="en-US" sz="1400" b="1" dirty="0" err="1"/>
              <a:t>juta</a:t>
            </a:r>
            <a:r>
              <a:rPr lang="en-US" sz="1400" dirty="0"/>
              <a:t>, </a:t>
            </a:r>
            <a:r>
              <a:rPr lang="en-US" sz="1400" dirty="0" err="1"/>
              <a:t>turun</a:t>
            </a:r>
            <a:r>
              <a:rPr lang="en-US" sz="1400" dirty="0"/>
              <a:t> </a:t>
            </a:r>
            <a:r>
              <a:rPr lang="en-US" sz="1400" b="1" dirty="0"/>
              <a:t>13,72%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b="1" dirty="0"/>
              <a:t>63,06% (q-to-q)</a:t>
            </a:r>
            <a:r>
              <a:rPr lang="en-US" sz="1400" dirty="0"/>
              <a:t>. </a:t>
            </a:r>
            <a:r>
              <a:rPr lang="en-US" sz="1400" dirty="0" err="1"/>
              <a:t>Fluktuasi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dipengaruhi</a:t>
            </a:r>
            <a:r>
              <a:rPr lang="en-US" sz="1400" dirty="0"/>
              <a:t> </a:t>
            </a:r>
            <a:r>
              <a:rPr lang="en-US" sz="1400" dirty="0" err="1"/>
              <a:t>kondisi</a:t>
            </a:r>
            <a:r>
              <a:rPr lang="en-US" sz="1400" dirty="0"/>
              <a:t> </a:t>
            </a:r>
            <a:r>
              <a:rPr lang="en-US" sz="1400" dirty="0" err="1"/>
              <a:t>pasar</a:t>
            </a:r>
            <a:r>
              <a:rPr lang="en-US" sz="1400" dirty="0"/>
              <a:t> </a:t>
            </a:r>
            <a:r>
              <a:rPr lang="en-US" sz="1400" dirty="0" err="1"/>
              <a:t>ekspor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karakter</a:t>
            </a:r>
            <a:r>
              <a:rPr lang="en-US" sz="1400" dirty="0"/>
              <a:t> </a:t>
            </a:r>
            <a:r>
              <a:rPr lang="en-US" sz="1400" dirty="0" err="1"/>
              <a:t>usaha</a:t>
            </a:r>
            <a:r>
              <a:rPr lang="en-US" sz="1400" dirty="0"/>
              <a:t> yang </a:t>
            </a:r>
            <a:r>
              <a:rPr lang="en-US" sz="1400" dirty="0" err="1"/>
              <a:t>sangat</a:t>
            </a:r>
            <a:r>
              <a:rPr lang="en-US" sz="1400" dirty="0"/>
              <a:t> </a:t>
            </a:r>
            <a:r>
              <a:rPr lang="en-US" sz="1400" dirty="0" err="1"/>
              <a:t>spesifik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sz="1400" b="1" dirty="0" err="1"/>
              <a:t>Pajak</a:t>
            </a:r>
            <a:r>
              <a:rPr lang="en-US" sz="1400" b="1" dirty="0"/>
              <a:t> </a:t>
            </a:r>
            <a:r>
              <a:rPr lang="en-US" sz="1400" b="1" dirty="0" smtClean="0"/>
              <a:t>MBLB</a:t>
            </a:r>
            <a:r>
              <a:rPr lang="en-US" sz="1400" dirty="0" smtClean="0"/>
              <a:t> </a:t>
            </a:r>
            <a:r>
              <a:rPr lang="en-US" sz="1400" dirty="0" err="1"/>
              <a:t>terealisasi</a:t>
            </a:r>
            <a:r>
              <a:rPr lang="en-US" sz="1400" dirty="0"/>
              <a:t> </a:t>
            </a:r>
            <a:r>
              <a:rPr lang="en-US" sz="1400" b="1" dirty="0"/>
              <a:t>Rp733,60 </a:t>
            </a:r>
            <a:r>
              <a:rPr lang="en-US" sz="1400" b="1" dirty="0" err="1"/>
              <a:t>juta</a:t>
            </a:r>
            <a:r>
              <a:rPr lang="en-US" sz="1400" dirty="0"/>
              <a:t>, </a:t>
            </a:r>
            <a:r>
              <a:rPr lang="en-US" sz="1400" dirty="0" err="1"/>
              <a:t>melonjak</a:t>
            </a:r>
            <a:r>
              <a:rPr lang="en-US" sz="1400" dirty="0"/>
              <a:t> </a:t>
            </a:r>
            <a:r>
              <a:rPr lang="en-US" sz="1400" dirty="0" err="1"/>
              <a:t>tajam</a:t>
            </a:r>
            <a:r>
              <a:rPr lang="en-US" sz="1400" dirty="0"/>
              <a:t> </a:t>
            </a:r>
            <a:r>
              <a:rPr lang="en-US" sz="1400" b="1" dirty="0"/>
              <a:t>312,71%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b="1" dirty="0"/>
              <a:t>261,47% (q-to-q)</a:t>
            </a:r>
            <a:r>
              <a:rPr lang="en-US" sz="1400" dirty="0"/>
              <a:t>. </a:t>
            </a:r>
            <a:r>
              <a:rPr lang="en-US" sz="1400" dirty="0" err="1"/>
              <a:t>Kinerja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sejalan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masifnya</a:t>
            </a:r>
            <a:r>
              <a:rPr lang="en-US" sz="1400" dirty="0"/>
              <a:t> </a:t>
            </a:r>
            <a:r>
              <a:rPr lang="en-US" sz="1400" dirty="0" err="1"/>
              <a:t>pembangunan</a:t>
            </a:r>
            <a:r>
              <a:rPr lang="en-US" sz="1400" dirty="0"/>
              <a:t> </a:t>
            </a:r>
            <a:r>
              <a:rPr lang="en-US" sz="1400" dirty="0" err="1"/>
              <a:t>infrastruktur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konstruksi</a:t>
            </a:r>
            <a:r>
              <a:rPr lang="en-US" sz="1400" dirty="0"/>
              <a:t> di </a:t>
            </a:r>
            <a:r>
              <a:rPr lang="en-US" sz="1400" dirty="0" err="1"/>
              <a:t>wilayah</a:t>
            </a:r>
            <a:r>
              <a:rPr lang="en-US" sz="1400" dirty="0"/>
              <a:t> </a:t>
            </a:r>
            <a:r>
              <a:rPr lang="en-US" sz="1400" dirty="0" err="1"/>
              <a:t>Kukar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sz="1400" b="1" dirty="0" smtClean="0"/>
              <a:t>PBB-P2</a:t>
            </a:r>
            <a:r>
              <a:rPr lang="en-US" sz="1400" dirty="0" smtClean="0"/>
              <a:t>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b="1" dirty="0"/>
              <a:t>Rp2,51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relatif</a:t>
            </a:r>
            <a:r>
              <a:rPr lang="en-US" sz="1400" dirty="0"/>
              <a:t> </a:t>
            </a:r>
            <a:r>
              <a:rPr lang="en-US" sz="1400" dirty="0" err="1"/>
              <a:t>stabil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penurunan</a:t>
            </a:r>
            <a:r>
              <a:rPr lang="en-US" sz="1400" dirty="0"/>
              <a:t> tipis </a:t>
            </a:r>
            <a:r>
              <a:rPr lang="en-US" sz="1400" b="1" dirty="0"/>
              <a:t>0,54%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naik</a:t>
            </a:r>
            <a:r>
              <a:rPr lang="en-US" sz="1400" dirty="0"/>
              <a:t> </a:t>
            </a:r>
            <a:r>
              <a:rPr lang="en-US" sz="1400" b="1" dirty="0"/>
              <a:t>43,48% (q-to-q)</a:t>
            </a:r>
            <a:r>
              <a:rPr lang="en-US" sz="1400" dirty="0"/>
              <a:t>. </a:t>
            </a:r>
            <a:r>
              <a:rPr lang="en-US" sz="1400" dirty="0" err="1"/>
              <a:t>Kenaikan</a:t>
            </a:r>
            <a:r>
              <a:rPr lang="en-US" sz="1400" dirty="0"/>
              <a:t> q-to-q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pola</a:t>
            </a:r>
            <a:r>
              <a:rPr lang="en-US" sz="1400" dirty="0"/>
              <a:t> </a:t>
            </a:r>
            <a:r>
              <a:rPr lang="en-US" sz="1400" dirty="0" err="1"/>
              <a:t>pembayaran</a:t>
            </a:r>
            <a:r>
              <a:rPr lang="en-US" sz="1400" dirty="0"/>
              <a:t> yang </a:t>
            </a:r>
            <a:r>
              <a:rPr lang="en-US" sz="1400" dirty="0" err="1"/>
              <a:t>terkonsentrasi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</a:t>
            </a:r>
            <a:r>
              <a:rPr lang="en-US" sz="1400" dirty="0" err="1"/>
              <a:t>tertentu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sz="1400" b="1" dirty="0" smtClean="0"/>
              <a:t>BPHTB</a:t>
            </a:r>
            <a:r>
              <a:rPr lang="en-US" sz="1400" dirty="0" smtClean="0"/>
              <a:t> </a:t>
            </a:r>
            <a:r>
              <a:rPr lang="en-US" sz="1400" dirty="0" err="1"/>
              <a:t>terealisasi</a:t>
            </a:r>
            <a:r>
              <a:rPr lang="en-US" sz="1400" dirty="0"/>
              <a:t> </a:t>
            </a:r>
            <a:r>
              <a:rPr lang="en-US" sz="1400" b="1" dirty="0"/>
              <a:t>Rp1,75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dirty="0" err="1"/>
              <a:t>kuat</a:t>
            </a:r>
            <a:r>
              <a:rPr lang="en-US" sz="1400" dirty="0"/>
              <a:t> </a:t>
            </a:r>
            <a:r>
              <a:rPr lang="en-US" sz="1400" b="1" dirty="0"/>
              <a:t>44,41%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b="1" dirty="0"/>
              <a:t>144,28% (q-to-q)</a:t>
            </a:r>
            <a:r>
              <a:rPr lang="en-US" sz="1400" dirty="0"/>
              <a:t>. </a:t>
            </a:r>
            <a:r>
              <a:rPr lang="en-US" sz="1400" dirty="0" err="1"/>
              <a:t>Pertumbuhan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meningkatnya</a:t>
            </a:r>
            <a:r>
              <a:rPr lang="en-US" sz="1400" dirty="0"/>
              <a:t> </a:t>
            </a:r>
            <a:r>
              <a:rPr lang="en-US" sz="1400" dirty="0" err="1"/>
              <a:t>transaksi</a:t>
            </a:r>
            <a:r>
              <a:rPr lang="en-US" sz="1400" dirty="0"/>
              <a:t> </a:t>
            </a:r>
            <a:r>
              <a:rPr lang="en-US" sz="1400" dirty="0" err="1"/>
              <a:t>properti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investasi</a:t>
            </a:r>
            <a:r>
              <a:rPr lang="en-US" sz="1400" dirty="0"/>
              <a:t> </a:t>
            </a:r>
            <a:r>
              <a:rPr lang="en-US" sz="1400" dirty="0" err="1"/>
              <a:t>lahan</a:t>
            </a:r>
            <a:r>
              <a:rPr lang="en-US" sz="1400" dirty="0"/>
              <a:t>, </a:t>
            </a:r>
            <a:r>
              <a:rPr lang="en-US" sz="1400" dirty="0" err="1"/>
              <a:t>terutama</a:t>
            </a:r>
            <a:r>
              <a:rPr lang="en-US" sz="1400" dirty="0"/>
              <a:t> di </a:t>
            </a:r>
            <a:r>
              <a:rPr lang="en-US" sz="1400" dirty="0" err="1"/>
              <a:t>kawasan</a:t>
            </a:r>
            <a:r>
              <a:rPr lang="en-US" sz="1400" dirty="0"/>
              <a:t> </a:t>
            </a:r>
            <a:r>
              <a:rPr lang="en-US" sz="1400" dirty="0" err="1"/>
              <a:t>penyangga</a:t>
            </a:r>
            <a:r>
              <a:rPr lang="en-US" sz="1400" dirty="0"/>
              <a:t> IKN.</a:t>
            </a:r>
            <a:endParaRPr lang="en-US" sz="1400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152400" y="4727575"/>
            <a:ext cx="7848599" cy="13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sz="1400" b="1" dirty="0" err="1"/>
              <a:t>Opsen</a:t>
            </a:r>
            <a:r>
              <a:rPr lang="en-US" sz="1400" b="1" dirty="0"/>
              <a:t> PKB</a:t>
            </a:r>
            <a:r>
              <a:rPr lang="en-US" sz="1400" dirty="0"/>
              <a:t> </a:t>
            </a:r>
            <a:r>
              <a:rPr lang="en-US" sz="1400" dirty="0" err="1"/>
              <a:t>terealisasi</a:t>
            </a:r>
            <a:r>
              <a:rPr lang="en-US" sz="1400" dirty="0"/>
              <a:t> </a:t>
            </a:r>
            <a:r>
              <a:rPr lang="en-US" sz="1400" b="1" dirty="0"/>
              <a:t>Rp12,22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terkontraksi</a:t>
            </a:r>
            <a:r>
              <a:rPr lang="en-US" sz="1400" dirty="0"/>
              <a:t> </a:t>
            </a:r>
            <a:r>
              <a:rPr lang="en-US" sz="1400" b="1" dirty="0"/>
              <a:t>17,85% (q-to-q)</a:t>
            </a:r>
            <a:r>
              <a:rPr lang="en-US" sz="1400" dirty="0"/>
              <a:t>.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sejalan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melemahnya</a:t>
            </a:r>
            <a:r>
              <a:rPr lang="en-US" sz="1400" dirty="0"/>
              <a:t> </a:t>
            </a:r>
            <a:r>
              <a:rPr lang="en-US" sz="1400" dirty="0" err="1"/>
              <a:t>pembelian</a:t>
            </a:r>
            <a:r>
              <a:rPr lang="en-US" sz="1400" dirty="0"/>
              <a:t> </a:t>
            </a:r>
            <a:r>
              <a:rPr lang="en-US" sz="1400" dirty="0" err="1"/>
              <a:t>kendaraan</a:t>
            </a:r>
            <a:r>
              <a:rPr lang="en-US" sz="1400" dirty="0"/>
              <a:t> </a:t>
            </a:r>
            <a:r>
              <a:rPr lang="en-US" sz="1400" dirty="0" err="1"/>
              <a:t>bermotor</a:t>
            </a:r>
            <a:r>
              <a:rPr lang="en-US" sz="1400" dirty="0"/>
              <a:t> </a:t>
            </a:r>
            <a:r>
              <a:rPr lang="en-US" sz="1400" dirty="0" err="1"/>
              <a:t>baru</a:t>
            </a:r>
            <a:r>
              <a:rPr lang="en-US" sz="1400" dirty="0"/>
              <a:t> </a:t>
            </a:r>
            <a:r>
              <a:rPr lang="en-US" sz="1400" dirty="0" err="1"/>
              <a:t>akibat</a:t>
            </a:r>
            <a:r>
              <a:rPr lang="en-US" sz="1400" dirty="0"/>
              <a:t> </a:t>
            </a:r>
            <a:r>
              <a:rPr lang="en-US" sz="1400" dirty="0" err="1"/>
              <a:t>kehati-hatian</a:t>
            </a:r>
            <a:r>
              <a:rPr lang="en-US" sz="1400" dirty="0"/>
              <a:t> </a:t>
            </a:r>
            <a:r>
              <a:rPr lang="en-US" sz="1400" dirty="0" err="1"/>
              <a:t>konsumsi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penyesuaian</a:t>
            </a:r>
            <a:r>
              <a:rPr lang="en-US" sz="1400" dirty="0"/>
              <a:t> </a:t>
            </a:r>
            <a:r>
              <a:rPr lang="en-US" sz="1400" dirty="0" err="1"/>
              <a:t>daya</a:t>
            </a:r>
            <a:r>
              <a:rPr lang="en-US" sz="1400" dirty="0"/>
              <a:t> </a:t>
            </a:r>
            <a:r>
              <a:rPr lang="en-US" sz="1400" dirty="0" err="1"/>
              <a:t>beli</a:t>
            </a:r>
            <a:r>
              <a:rPr lang="en-US" sz="1400" dirty="0"/>
              <a:t> di Kalimantan </a:t>
            </a:r>
            <a:r>
              <a:rPr lang="en-US" sz="1400" dirty="0" err="1"/>
              <a:t>Timur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sz="1400" b="1" dirty="0" err="1"/>
              <a:t>Opsen</a:t>
            </a:r>
            <a:r>
              <a:rPr lang="en-US" sz="1400" b="1" dirty="0"/>
              <a:t> BBNKB</a:t>
            </a:r>
            <a:r>
              <a:rPr lang="en-US" sz="1400" dirty="0"/>
              <a:t> </a:t>
            </a:r>
            <a:r>
              <a:rPr lang="en-US" sz="1400" dirty="0" err="1"/>
              <a:t>terealisasi</a:t>
            </a:r>
            <a:r>
              <a:rPr lang="en-US" sz="1400" dirty="0"/>
              <a:t> </a:t>
            </a:r>
            <a:r>
              <a:rPr lang="en-US" sz="1400" b="1" dirty="0"/>
              <a:t>Rp16,15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b="1" dirty="0"/>
              <a:t>4,66% (q-to-q)</a:t>
            </a:r>
            <a:r>
              <a:rPr lang="en-US" sz="1400" dirty="0"/>
              <a:t>. </a:t>
            </a:r>
            <a:r>
              <a:rPr lang="en-US" sz="1400" dirty="0" err="1"/>
              <a:t>Kenaikan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/>
              <a:t>aktifnya</a:t>
            </a:r>
            <a:r>
              <a:rPr lang="en-US" sz="1400" dirty="0"/>
              <a:t> </a:t>
            </a:r>
            <a:r>
              <a:rPr lang="en-US" sz="1400" dirty="0" err="1"/>
              <a:t>transaksi</a:t>
            </a:r>
            <a:r>
              <a:rPr lang="en-US" sz="1400" dirty="0"/>
              <a:t> </a:t>
            </a:r>
            <a:r>
              <a:rPr lang="en-US" sz="1400" dirty="0" err="1"/>
              <a:t>balik</a:t>
            </a:r>
            <a:r>
              <a:rPr lang="en-US" sz="1400" dirty="0"/>
              <a:t> </a:t>
            </a:r>
            <a:r>
              <a:rPr lang="en-US" sz="1400" dirty="0" err="1"/>
              <a:t>nama</a:t>
            </a:r>
            <a:r>
              <a:rPr lang="en-US" sz="1400" dirty="0"/>
              <a:t> </a:t>
            </a:r>
            <a:r>
              <a:rPr lang="en-US" sz="1400" dirty="0" err="1"/>
              <a:t>kendaraan</a:t>
            </a:r>
            <a:r>
              <a:rPr lang="en-US" sz="1400" dirty="0"/>
              <a:t>, </a:t>
            </a:r>
            <a:r>
              <a:rPr lang="en-US" sz="1400" dirty="0" err="1"/>
              <a:t>khususnya</a:t>
            </a:r>
            <a:r>
              <a:rPr lang="en-US" sz="1400" dirty="0"/>
              <a:t> </a:t>
            </a:r>
            <a:r>
              <a:rPr lang="en-US" sz="1400" dirty="0" err="1"/>
              <a:t>kendaraan</a:t>
            </a:r>
            <a:r>
              <a:rPr lang="en-US" sz="1400" dirty="0"/>
              <a:t> </a:t>
            </a:r>
            <a:r>
              <a:rPr lang="en-US" sz="1400" dirty="0" err="1"/>
              <a:t>bekas</a:t>
            </a:r>
            <a:r>
              <a:rPr lang="en-US" sz="1400" dirty="0"/>
              <a:t>, yang </a:t>
            </a:r>
            <a:r>
              <a:rPr lang="en-US" sz="1400" dirty="0" err="1"/>
              <a:t>relatif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terjangkau</a:t>
            </a:r>
            <a:r>
              <a:rPr lang="en-US" sz="1400" dirty="0"/>
              <a:t> di </a:t>
            </a:r>
            <a:r>
              <a:rPr lang="en-US" sz="1400" dirty="0" err="1"/>
              <a:t>tengah</a:t>
            </a:r>
            <a:r>
              <a:rPr lang="en-US" sz="1400" dirty="0"/>
              <a:t> </a:t>
            </a:r>
            <a:r>
              <a:rPr lang="en-US" sz="1400" dirty="0" err="1"/>
              <a:t>kondisi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 yang </a:t>
            </a:r>
            <a:r>
              <a:rPr lang="en-US" sz="1400" dirty="0" err="1"/>
              <a:t>selektif</a:t>
            </a:r>
            <a:r>
              <a:rPr lang="en-US" sz="1400" dirty="0" smtClean="0"/>
              <a:t>.</a:t>
            </a:r>
            <a:endParaRPr lang="en-US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xfrm>
            <a:off x="11810618" y="6645426"/>
            <a:ext cx="37084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2025)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6" name="object 14"/>
          <p:cNvSpPr txBox="1"/>
          <p:nvPr/>
        </p:nvSpPr>
        <p:spPr>
          <a:xfrm>
            <a:off x="498379" y="47646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Franklin Gothic Medium" panose="020B0603020102020204"/>
                <a:ea typeface="+mj-ea"/>
                <a:cs typeface="Franklin Gothic Medium" panose="020B0603020102020204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1 . PAJAK DAERAH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6175"/>
            <a:ext cx="12164042" cy="52298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19035</Words>
  <Application>WPS Presentation</Application>
  <PresentationFormat>Custom</PresentationFormat>
  <Paragraphs>166</Paragraphs>
  <Slides>19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0" baseType="lpstr">
      <vt:lpstr>Arial</vt:lpstr>
      <vt:lpstr>SimSun</vt:lpstr>
      <vt:lpstr>Wingdings</vt:lpstr>
      <vt:lpstr>Franklin Gothic Medium</vt:lpstr>
      <vt:lpstr>Arial Black</vt:lpstr>
      <vt:lpstr>Calibri</vt:lpstr>
      <vt:lpstr>Arial</vt:lpstr>
      <vt:lpstr>Microsoft YaHei</vt:lpstr>
      <vt:lpstr>Arial Unicode MS</vt:lpstr>
      <vt:lpstr>Wingdings</vt:lpstr>
      <vt:lpstr>Office Theme</vt:lpstr>
      <vt:lpstr>PowerPoint 演示文稿</vt:lpstr>
      <vt:lpstr>PowerPoint 演示文稿</vt:lpstr>
      <vt:lpstr>PENDAPATAN DAERAH KAB. KUTAI KARTANEGARA</vt:lpstr>
      <vt:lpstr>PENDAPATAN DAERAH KAB. KUTAI KARTANEGARA</vt:lpstr>
      <vt:lpstr>REALISASI PAD TW. III 2025 KAB. KUTAI KARTANEGARA</vt:lpstr>
      <vt:lpstr>1 . REALISASI PAD KAB. KUTAI KARTANEGARA</vt:lpstr>
      <vt:lpstr>1 . 1 . PAJAK DAERAH</vt:lpstr>
      <vt:lpstr>1 . 1 . PAJAK DAERAH</vt:lpstr>
      <vt:lpstr>PowerPoint 演示文稿</vt:lpstr>
      <vt:lpstr>PowerPoint 演示文稿</vt:lpstr>
      <vt:lpstr>1 . 2 . RETRIBUSI DAERAH</vt:lpstr>
      <vt:lpstr>1 . 3 . HASIL PENGELOLAAN KEKAYAAN DAERAH YANG DIPISAHKAN</vt:lpstr>
      <vt:lpstr>1 . 4 . LAIN - LAIN PAD YAN SAH</vt:lpstr>
      <vt:lpstr>2 . PERTUMBUHANPENDAPATAN TRANSFER TRIWULAN III-2025</vt:lpstr>
      <vt:lpstr>2 . 1 . TRANSFER PEMERINTAH PUSAT</vt:lpstr>
      <vt:lpstr>2 . 1 . TRANSFER PEMERINTAH PUSAT</vt:lpstr>
      <vt:lpstr>2 . 1 . TRANSFER PEMERINTAH PUSAT</vt:lpstr>
      <vt:lpstr>2 . 2 . TRANSFER ANTAR DAERAH</vt:lpstr>
      <vt:lpstr>RINGKASAN PERTUMBUHAN EKONOMI TRIWULAN 2-2025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BRS</dc:title>
  <dc:creator>UKDNAS</dc:creator>
  <cp:lastModifiedBy>Alfira Intania</cp:lastModifiedBy>
  <cp:revision>134</cp:revision>
  <dcterms:created xsi:type="dcterms:W3CDTF">2025-09-07T07:07:00Z</dcterms:created>
  <dcterms:modified xsi:type="dcterms:W3CDTF">2025-12-29T02:48:55Z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2025-08-05T16:00:00Z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2025-09-07T16:00:00Z</vt:filetime>
  </property>
  <property fmtid="{D5CDD505-2E9C-101B-9397-08002B2CF9AE}" pid="5" name="Producer">
    <vt:lpwstr>Microsoft® PowerPoint® for Microsoft 365</vt:lpwstr>
  </property>
  <property fmtid="{D5CDD505-2E9C-101B-9397-08002B2CF9AE}" pid="6" name="ICV">
    <vt:lpwstr>5DEDE3492ACA446183C8F4F4F1A38DCB_12</vt:lpwstr>
  </property>
  <property fmtid="{D5CDD505-2E9C-101B-9397-08002B2CF9AE}" pid="7" name="KSOProductBuildVer">
    <vt:lpwstr>1033-12.2.0.23196</vt:lpwstr>
  </property>
</Properties>
</file>